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44" r:id="rId1"/>
  </p:sldMasterIdLst>
  <p:notesMasterIdLst>
    <p:notesMasterId r:id="rId500"/>
  </p:notesMasterIdLst>
  <p:sldIdLst>
    <p:sldId id="256" r:id="rId2"/>
    <p:sldId id="2871" r:id="rId3"/>
    <p:sldId id="1662" r:id="rId4"/>
    <p:sldId id="4294" r:id="rId5"/>
    <p:sldId id="2150" r:id="rId6"/>
    <p:sldId id="3189" r:id="rId7"/>
    <p:sldId id="4289" r:id="rId8"/>
    <p:sldId id="3221" r:id="rId9"/>
    <p:sldId id="3217" r:id="rId10"/>
    <p:sldId id="3218" r:id="rId11"/>
    <p:sldId id="3216" r:id="rId12"/>
    <p:sldId id="3219" r:id="rId13"/>
    <p:sldId id="3222" r:id="rId14"/>
    <p:sldId id="3223" r:id="rId15"/>
    <p:sldId id="3224" r:id="rId16"/>
    <p:sldId id="3220" r:id="rId17"/>
    <p:sldId id="3192" r:id="rId18"/>
    <p:sldId id="2168" r:id="rId19"/>
    <p:sldId id="1431" r:id="rId20"/>
    <p:sldId id="1432" r:id="rId21"/>
    <p:sldId id="1447" r:id="rId22"/>
    <p:sldId id="1444" r:id="rId23"/>
    <p:sldId id="2176" r:id="rId24"/>
    <p:sldId id="2177" r:id="rId25"/>
    <p:sldId id="2178" r:id="rId26"/>
    <p:sldId id="1328" r:id="rId27"/>
    <p:sldId id="3225" r:id="rId28"/>
    <p:sldId id="3226" r:id="rId29"/>
    <p:sldId id="1331" r:id="rId30"/>
    <p:sldId id="2253" r:id="rId31"/>
    <p:sldId id="2254" r:id="rId32"/>
    <p:sldId id="3229" r:id="rId33"/>
    <p:sldId id="3230" r:id="rId34"/>
    <p:sldId id="3227" r:id="rId35"/>
    <p:sldId id="3228" r:id="rId36"/>
    <p:sldId id="1350" r:id="rId37"/>
    <p:sldId id="1352" r:id="rId38"/>
    <p:sldId id="1353" r:id="rId39"/>
    <p:sldId id="1354" r:id="rId40"/>
    <p:sldId id="1425" r:id="rId41"/>
    <p:sldId id="1426" r:id="rId42"/>
    <p:sldId id="2252" r:id="rId43"/>
    <p:sldId id="2246" r:id="rId44"/>
    <p:sldId id="3202" r:id="rId45"/>
    <p:sldId id="3234" r:id="rId46"/>
    <p:sldId id="3235" r:id="rId47"/>
    <p:sldId id="3272" r:id="rId48"/>
    <p:sldId id="3289" r:id="rId49"/>
    <p:sldId id="3290" r:id="rId50"/>
    <p:sldId id="3291" r:id="rId51"/>
    <p:sldId id="2281" r:id="rId52"/>
    <p:sldId id="2283" r:id="rId53"/>
    <p:sldId id="2284" r:id="rId54"/>
    <p:sldId id="2285" r:id="rId55"/>
    <p:sldId id="3236" r:id="rId56"/>
    <p:sldId id="2277" r:id="rId57"/>
    <p:sldId id="2278" r:id="rId58"/>
    <p:sldId id="2317" r:id="rId59"/>
    <p:sldId id="2318" r:id="rId60"/>
    <p:sldId id="2319" r:id="rId61"/>
    <p:sldId id="3270" r:id="rId62"/>
    <p:sldId id="2279" r:id="rId63"/>
    <p:sldId id="3275" r:id="rId64"/>
    <p:sldId id="3276" r:id="rId65"/>
    <p:sldId id="3271" r:id="rId66"/>
    <p:sldId id="2325" r:id="rId67"/>
    <p:sldId id="3280" r:id="rId68"/>
    <p:sldId id="3277" r:id="rId69"/>
    <p:sldId id="3281" r:id="rId70"/>
    <p:sldId id="3283" r:id="rId71"/>
    <p:sldId id="2327" r:id="rId72"/>
    <p:sldId id="2328" r:id="rId73"/>
    <p:sldId id="4224" r:id="rId74"/>
    <p:sldId id="4225" r:id="rId75"/>
    <p:sldId id="4226" r:id="rId76"/>
    <p:sldId id="4227" r:id="rId77"/>
    <p:sldId id="4228" r:id="rId78"/>
    <p:sldId id="4229" r:id="rId79"/>
    <p:sldId id="4230" r:id="rId80"/>
    <p:sldId id="4231" r:id="rId81"/>
    <p:sldId id="4232" r:id="rId82"/>
    <p:sldId id="4233" r:id="rId83"/>
    <p:sldId id="4234" r:id="rId84"/>
    <p:sldId id="4235" r:id="rId85"/>
    <p:sldId id="4236" r:id="rId86"/>
    <p:sldId id="4274" r:id="rId87"/>
    <p:sldId id="4237" r:id="rId88"/>
    <p:sldId id="4238" r:id="rId89"/>
    <p:sldId id="4239" r:id="rId90"/>
    <p:sldId id="4240" r:id="rId91"/>
    <p:sldId id="4241" r:id="rId92"/>
    <p:sldId id="4242" r:id="rId93"/>
    <p:sldId id="4243" r:id="rId94"/>
    <p:sldId id="4244" r:id="rId95"/>
    <p:sldId id="4245" r:id="rId96"/>
    <p:sldId id="4246" r:id="rId97"/>
    <p:sldId id="4247" r:id="rId98"/>
    <p:sldId id="4248" r:id="rId99"/>
    <p:sldId id="4249" r:id="rId100"/>
    <p:sldId id="4250" r:id="rId101"/>
    <p:sldId id="4251" r:id="rId102"/>
    <p:sldId id="4252" r:id="rId103"/>
    <p:sldId id="4253" r:id="rId104"/>
    <p:sldId id="4254" r:id="rId105"/>
    <p:sldId id="4255" r:id="rId106"/>
    <p:sldId id="4256" r:id="rId107"/>
    <p:sldId id="4257" r:id="rId108"/>
    <p:sldId id="4258" r:id="rId109"/>
    <p:sldId id="4259" r:id="rId110"/>
    <p:sldId id="4260" r:id="rId111"/>
    <p:sldId id="4261" r:id="rId112"/>
    <p:sldId id="4262" r:id="rId113"/>
    <p:sldId id="4263" r:id="rId114"/>
    <p:sldId id="4264" r:id="rId115"/>
    <p:sldId id="4265" r:id="rId116"/>
    <p:sldId id="4266" r:id="rId117"/>
    <p:sldId id="4267" r:id="rId118"/>
    <p:sldId id="4268" r:id="rId119"/>
    <p:sldId id="4269" r:id="rId120"/>
    <p:sldId id="4270" r:id="rId121"/>
    <p:sldId id="4271" r:id="rId122"/>
    <p:sldId id="4272" r:id="rId123"/>
    <p:sldId id="4273" r:id="rId124"/>
    <p:sldId id="3420" r:id="rId125"/>
    <p:sldId id="3305" r:id="rId126"/>
    <p:sldId id="4342" r:id="rId127"/>
    <p:sldId id="4343" r:id="rId128"/>
    <p:sldId id="4344" r:id="rId129"/>
    <p:sldId id="4345" r:id="rId130"/>
    <p:sldId id="4346" r:id="rId131"/>
    <p:sldId id="3325" r:id="rId132"/>
    <p:sldId id="3311" r:id="rId133"/>
    <p:sldId id="3310" r:id="rId134"/>
    <p:sldId id="3312" r:id="rId135"/>
    <p:sldId id="3313" r:id="rId136"/>
    <p:sldId id="3314" r:id="rId137"/>
    <p:sldId id="3315" r:id="rId138"/>
    <p:sldId id="3320" r:id="rId139"/>
    <p:sldId id="3316" r:id="rId140"/>
    <p:sldId id="3321" r:id="rId141"/>
    <p:sldId id="3416" r:id="rId142"/>
    <p:sldId id="3417" r:id="rId143"/>
    <p:sldId id="3418" r:id="rId144"/>
    <p:sldId id="3326" r:id="rId145"/>
    <p:sldId id="3318" r:id="rId146"/>
    <p:sldId id="3319" r:id="rId147"/>
    <p:sldId id="3327" r:id="rId148"/>
    <p:sldId id="3322" r:id="rId149"/>
    <p:sldId id="1453" r:id="rId150"/>
    <p:sldId id="1456" r:id="rId151"/>
    <p:sldId id="1458" r:id="rId152"/>
    <p:sldId id="1459" r:id="rId153"/>
    <p:sldId id="1461" r:id="rId154"/>
    <p:sldId id="1463" r:id="rId155"/>
    <p:sldId id="1464" r:id="rId156"/>
    <p:sldId id="1466" r:id="rId157"/>
    <p:sldId id="1467" r:id="rId158"/>
    <p:sldId id="1511" r:id="rId159"/>
    <p:sldId id="3328" r:id="rId160"/>
    <p:sldId id="3324" r:id="rId161"/>
    <p:sldId id="3421" r:id="rId162"/>
    <p:sldId id="3422" r:id="rId163"/>
    <p:sldId id="3423" r:id="rId164"/>
    <p:sldId id="3424" r:id="rId165"/>
    <p:sldId id="3425" r:id="rId166"/>
    <p:sldId id="3426" r:id="rId167"/>
    <p:sldId id="3427" r:id="rId168"/>
    <p:sldId id="3428" r:id="rId169"/>
    <p:sldId id="3442" r:id="rId170"/>
    <p:sldId id="3443" r:id="rId171"/>
    <p:sldId id="3444" r:id="rId172"/>
    <p:sldId id="3449" r:id="rId173"/>
    <p:sldId id="3445" r:id="rId174"/>
    <p:sldId id="3446" r:id="rId175"/>
    <p:sldId id="3447" r:id="rId176"/>
    <p:sldId id="3448" r:id="rId177"/>
    <p:sldId id="3441" r:id="rId178"/>
    <p:sldId id="3432" r:id="rId179"/>
    <p:sldId id="3430" r:id="rId180"/>
    <p:sldId id="3431" r:id="rId181"/>
    <p:sldId id="3433" r:id="rId182"/>
    <p:sldId id="1517" r:id="rId183"/>
    <p:sldId id="4295" r:id="rId184"/>
    <p:sldId id="4296" r:id="rId185"/>
    <p:sldId id="4297" r:id="rId186"/>
    <p:sldId id="4298" r:id="rId187"/>
    <p:sldId id="4347" r:id="rId188"/>
    <p:sldId id="4316" r:id="rId189"/>
    <p:sldId id="4317" r:id="rId190"/>
    <p:sldId id="4300" r:id="rId191"/>
    <p:sldId id="4318" r:id="rId192"/>
    <p:sldId id="4319" r:id="rId193"/>
    <p:sldId id="4299" r:id="rId194"/>
    <p:sldId id="4320" r:id="rId195"/>
    <p:sldId id="4324" r:id="rId196"/>
    <p:sldId id="4321" r:id="rId197"/>
    <p:sldId id="4322" r:id="rId198"/>
    <p:sldId id="4323" r:id="rId199"/>
    <p:sldId id="4302" r:id="rId200"/>
    <p:sldId id="4303" r:id="rId201"/>
    <p:sldId id="4304" r:id="rId202"/>
    <p:sldId id="4326" r:id="rId203"/>
    <p:sldId id="4327" r:id="rId204"/>
    <p:sldId id="4328" r:id="rId205"/>
    <p:sldId id="4329" r:id="rId206"/>
    <p:sldId id="4305" r:id="rId207"/>
    <p:sldId id="4306" r:id="rId208"/>
    <p:sldId id="4330" r:id="rId209"/>
    <p:sldId id="4331" r:id="rId210"/>
    <p:sldId id="4332" r:id="rId211"/>
    <p:sldId id="4333" r:id="rId212"/>
    <p:sldId id="4334" r:id="rId213"/>
    <p:sldId id="4335" r:id="rId214"/>
    <p:sldId id="4338" r:id="rId215"/>
    <p:sldId id="4339" r:id="rId216"/>
    <p:sldId id="4340" r:id="rId217"/>
    <p:sldId id="4307" r:id="rId218"/>
    <p:sldId id="4308" r:id="rId219"/>
    <p:sldId id="4309" r:id="rId220"/>
    <p:sldId id="4336" r:id="rId221"/>
    <p:sldId id="4310" r:id="rId222"/>
    <p:sldId id="4311" r:id="rId223"/>
    <p:sldId id="4312" r:id="rId224"/>
    <p:sldId id="4313" r:id="rId225"/>
    <p:sldId id="4341" r:id="rId226"/>
    <p:sldId id="4314" r:id="rId227"/>
    <p:sldId id="4315" r:id="rId228"/>
    <p:sldId id="1573" r:id="rId229"/>
    <p:sldId id="1574" r:id="rId230"/>
    <p:sldId id="1575" r:id="rId231"/>
    <p:sldId id="1576" r:id="rId232"/>
    <p:sldId id="1577" r:id="rId233"/>
    <p:sldId id="1578" r:id="rId234"/>
    <p:sldId id="1579" r:id="rId235"/>
    <p:sldId id="1580" r:id="rId236"/>
    <p:sldId id="1581" r:id="rId237"/>
    <p:sldId id="1582" r:id="rId238"/>
    <p:sldId id="1583" r:id="rId239"/>
    <p:sldId id="1584" r:id="rId240"/>
    <p:sldId id="1586" r:id="rId241"/>
    <p:sldId id="1588" r:id="rId242"/>
    <p:sldId id="1590" r:id="rId243"/>
    <p:sldId id="1591" r:id="rId244"/>
    <p:sldId id="1592" r:id="rId245"/>
    <p:sldId id="3419" r:id="rId246"/>
    <p:sldId id="1613" r:id="rId247"/>
    <p:sldId id="1614" r:id="rId248"/>
    <p:sldId id="1615" r:id="rId249"/>
    <p:sldId id="1616" r:id="rId250"/>
    <p:sldId id="1617" r:id="rId251"/>
    <p:sldId id="1618" r:id="rId252"/>
    <p:sldId id="1619" r:id="rId253"/>
    <p:sldId id="1620" r:id="rId254"/>
    <p:sldId id="1621" r:id="rId255"/>
    <p:sldId id="1622" r:id="rId256"/>
    <p:sldId id="1623" r:id="rId257"/>
    <p:sldId id="1624" r:id="rId258"/>
    <p:sldId id="4349" r:id="rId259"/>
    <p:sldId id="4350" r:id="rId260"/>
    <p:sldId id="4364" r:id="rId261"/>
    <p:sldId id="4351" r:id="rId262"/>
    <p:sldId id="4352" r:id="rId263"/>
    <p:sldId id="4353" r:id="rId264"/>
    <p:sldId id="4354" r:id="rId265"/>
    <p:sldId id="4355" r:id="rId266"/>
    <p:sldId id="4356" r:id="rId267"/>
    <p:sldId id="4357" r:id="rId268"/>
    <p:sldId id="4358" r:id="rId269"/>
    <p:sldId id="4359" r:id="rId270"/>
    <p:sldId id="4360" r:id="rId271"/>
    <p:sldId id="4365" r:id="rId272"/>
    <p:sldId id="4361" r:id="rId273"/>
    <p:sldId id="4362" r:id="rId274"/>
    <p:sldId id="4363" r:id="rId275"/>
    <p:sldId id="4348" r:id="rId276"/>
    <p:sldId id="1625" r:id="rId277"/>
    <p:sldId id="1626" r:id="rId278"/>
    <p:sldId id="1627" r:id="rId279"/>
    <p:sldId id="1628" r:id="rId280"/>
    <p:sldId id="1629" r:id="rId281"/>
    <p:sldId id="1973" r:id="rId282"/>
    <p:sldId id="1974" r:id="rId283"/>
    <p:sldId id="2443" r:id="rId284"/>
    <p:sldId id="2444" r:id="rId285"/>
    <p:sldId id="2455" r:id="rId286"/>
    <p:sldId id="2456" r:id="rId287"/>
    <p:sldId id="2457" r:id="rId288"/>
    <p:sldId id="2458" r:id="rId289"/>
    <p:sldId id="2459" r:id="rId290"/>
    <p:sldId id="2460" r:id="rId291"/>
    <p:sldId id="2658" r:id="rId292"/>
    <p:sldId id="1975" r:id="rId293"/>
    <p:sldId id="2655" r:id="rId294"/>
    <p:sldId id="2656" r:id="rId295"/>
    <p:sldId id="2657" r:id="rId296"/>
    <p:sldId id="3329" r:id="rId297"/>
    <p:sldId id="3330" r:id="rId298"/>
    <p:sldId id="3332" r:id="rId299"/>
    <p:sldId id="3457" r:id="rId300"/>
    <p:sldId id="3455" r:id="rId301"/>
    <p:sldId id="3450" r:id="rId302"/>
    <p:sldId id="3473" r:id="rId303"/>
    <p:sldId id="3480" r:id="rId304"/>
    <p:sldId id="3474" r:id="rId305"/>
    <p:sldId id="3451" r:id="rId306"/>
    <p:sldId id="3453" r:id="rId307"/>
    <p:sldId id="3468" r:id="rId308"/>
    <p:sldId id="3469" r:id="rId309"/>
    <p:sldId id="3478" r:id="rId310"/>
    <p:sldId id="3479" r:id="rId311"/>
    <p:sldId id="3505" r:id="rId312"/>
    <p:sldId id="3506" r:id="rId313"/>
    <p:sldId id="3507" r:id="rId314"/>
    <p:sldId id="3508" r:id="rId315"/>
    <p:sldId id="3509" r:id="rId316"/>
    <p:sldId id="3510" r:id="rId317"/>
    <p:sldId id="3511" r:id="rId318"/>
    <p:sldId id="3531" r:id="rId319"/>
    <p:sldId id="3512" r:id="rId320"/>
    <p:sldId id="3513" r:id="rId321"/>
    <p:sldId id="3514" r:id="rId322"/>
    <p:sldId id="3515" r:id="rId323"/>
    <p:sldId id="3516" r:id="rId324"/>
    <p:sldId id="3517" r:id="rId325"/>
    <p:sldId id="3518" r:id="rId326"/>
    <p:sldId id="3519" r:id="rId327"/>
    <p:sldId id="3393" r:id="rId328"/>
    <p:sldId id="3521" r:id="rId329"/>
    <p:sldId id="3402" r:id="rId330"/>
    <p:sldId id="3407" r:id="rId331"/>
    <p:sldId id="3523" r:id="rId332"/>
    <p:sldId id="3524" r:id="rId333"/>
    <p:sldId id="3409" r:id="rId334"/>
    <p:sldId id="3410" r:id="rId335"/>
    <p:sldId id="2454" r:id="rId336"/>
    <p:sldId id="2659" r:id="rId337"/>
    <p:sldId id="2660" r:id="rId338"/>
    <p:sldId id="3529" r:id="rId339"/>
    <p:sldId id="3530" r:id="rId340"/>
    <p:sldId id="1981" r:id="rId341"/>
    <p:sldId id="2453" r:id="rId342"/>
    <p:sldId id="2470" r:id="rId343"/>
    <p:sldId id="3534" r:id="rId344"/>
    <p:sldId id="3535" r:id="rId345"/>
    <p:sldId id="3536" r:id="rId346"/>
    <p:sldId id="3537" r:id="rId347"/>
    <p:sldId id="3538" r:id="rId348"/>
    <p:sldId id="2513" r:id="rId349"/>
    <p:sldId id="2514" r:id="rId350"/>
    <p:sldId id="2515" r:id="rId351"/>
    <p:sldId id="2481" r:id="rId352"/>
    <p:sldId id="2480" r:id="rId353"/>
    <p:sldId id="2718" r:id="rId354"/>
    <p:sldId id="2517" r:id="rId355"/>
    <p:sldId id="2483" r:id="rId356"/>
    <p:sldId id="2474" r:id="rId357"/>
    <p:sldId id="2465" r:id="rId358"/>
    <p:sldId id="2463" r:id="rId359"/>
    <p:sldId id="2464" r:id="rId360"/>
    <p:sldId id="2475" r:id="rId361"/>
    <p:sldId id="2476" r:id="rId362"/>
    <p:sldId id="2511" r:id="rId363"/>
    <p:sldId id="2477" r:id="rId364"/>
    <p:sldId id="2478" r:id="rId365"/>
    <p:sldId id="2473" r:id="rId366"/>
    <p:sldId id="2471" r:id="rId367"/>
    <p:sldId id="2472" r:id="rId368"/>
    <p:sldId id="2512" r:id="rId369"/>
    <p:sldId id="2520" r:id="rId370"/>
    <p:sldId id="2468" r:id="rId371"/>
    <p:sldId id="2479" r:id="rId372"/>
    <p:sldId id="2469" r:id="rId373"/>
    <p:sldId id="2518" r:id="rId374"/>
    <p:sldId id="2519" r:id="rId375"/>
    <p:sldId id="2504" r:id="rId376"/>
    <p:sldId id="2495" r:id="rId377"/>
    <p:sldId id="2507" r:id="rId378"/>
    <p:sldId id="2521" r:id="rId379"/>
    <p:sldId id="2506" r:id="rId380"/>
    <p:sldId id="2522" r:id="rId381"/>
    <p:sldId id="2523" r:id="rId382"/>
    <p:sldId id="2562" r:id="rId383"/>
    <p:sldId id="2563" r:id="rId384"/>
    <p:sldId id="2580" r:id="rId385"/>
    <p:sldId id="2564" r:id="rId386"/>
    <p:sldId id="2710" r:id="rId387"/>
    <p:sldId id="2565" r:id="rId388"/>
    <p:sldId id="2581" r:id="rId389"/>
    <p:sldId id="2582" r:id="rId390"/>
    <p:sldId id="3532" r:id="rId391"/>
    <p:sldId id="3533" r:id="rId392"/>
    <p:sldId id="2566" r:id="rId393"/>
    <p:sldId id="2711" r:id="rId394"/>
    <p:sldId id="2567" r:id="rId395"/>
    <p:sldId id="2568" r:id="rId396"/>
    <p:sldId id="2569" r:id="rId397"/>
    <p:sldId id="2570" r:id="rId398"/>
    <p:sldId id="2571" r:id="rId399"/>
    <p:sldId id="2572" r:id="rId400"/>
    <p:sldId id="2573" r:id="rId401"/>
    <p:sldId id="2574" r:id="rId402"/>
    <p:sldId id="2575" r:id="rId403"/>
    <p:sldId id="2654" r:id="rId404"/>
    <p:sldId id="2576" r:id="rId405"/>
    <p:sldId id="2577" r:id="rId406"/>
    <p:sldId id="2578" r:id="rId407"/>
    <p:sldId id="2579" r:id="rId408"/>
    <p:sldId id="2719" r:id="rId409"/>
    <p:sldId id="2720" r:id="rId410"/>
    <p:sldId id="2715" r:id="rId411"/>
    <p:sldId id="2716" r:id="rId412"/>
    <p:sldId id="2717" r:id="rId413"/>
    <p:sldId id="2676" r:id="rId414"/>
    <p:sldId id="2677" r:id="rId415"/>
    <p:sldId id="2678" r:id="rId416"/>
    <p:sldId id="2680" r:id="rId417"/>
    <p:sldId id="2681" r:id="rId418"/>
    <p:sldId id="2685" r:id="rId419"/>
    <p:sldId id="2686" r:id="rId420"/>
    <p:sldId id="2687" r:id="rId421"/>
    <p:sldId id="2688" r:id="rId422"/>
    <p:sldId id="2689" r:id="rId423"/>
    <p:sldId id="2690" r:id="rId424"/>
    <p:sldId id="2691" r:id="rId425"/>
    <p:sldId id="2693" r:id="rId426"/>
    <p:sldId id="2694" r:id="rId427"/>
    <p:sldId id="2695" r:id="rId428"/>
    <p:sldId id="2697" r:id="rId429"/>
    <p:sldId id="2698" r:id="rId430"/>
    <p:sldId id="2699" r:id="rId431"/>
    <p:sldId id="2700" r:id="rId432"/>
    <p:sldId id="2701" r:id="rId433"/>
    <p:sldId id="2702" r:id="rId434"/>
    <p:sldId id="2703" r:id="rId435"/>
    <p:sldId id="2017" r:id="rId436"/>
    <p:sldId id="2018" r:id="rId437"/>
    <p:sldId id="2019" r:id="rId438"/>
    <p:sldId id="2653" r:id="rId439"/>
    <p:sldId id="2020" r:id="rId440"/>
    <p:sldId id="2021" r:id="rId441"/>
    <p:sldId id="2022" r:id="rId442"/>
    <p:sldId id="2023" r:id="rId443"/>
    <p:sldId id="2707" r:id="rId444"/>
    <p:sldId id="2708" r:id="rId445"/>
    <p:sldId id="2709" r:id="rId446"/>
    <p:sldId id="2652" r:id="rId447"/>
    <p:sldId id="2024" r:id="rId448"/>
    <p:sldId id="2025" r:id="rId449"/>
    <p:sldId id="2026" r:id="rId450"/>
    <p:sldId id="2027" r:id="rId451"/>
    <p:sldId id="2028" r:id="rId452"/>
    <p:sldId id="2029" r:id="rId453"/>
    <p:sldId id="2030" r:id="rId454"/>
    <p:sldId id="2031" r:id="rId455"/>
    <p:sldId id="2032" r:id="rId456"/>
    <p:sldId id="2033" r:id="rId457"/>
    <p:sldId id="2651" r:id="rId458"/>
    <p:sldId id="2034" r:id="rId459"/>
    <p:sldId id="2035" r:id="rId460"/>
    <p:sldId id="2036" r:id="rId461"/>
    <p:sldId id="2037" r:id="rId462"/>
    <p:sldId id="2648" r:id="rId463"/>
    <p:sldId id="2038" r:id="rId464"/>
    <p:sldId id="2039" r:id="rId465"/>
    <p:sldId id="2649" r:id="rId466"/>
    <p:sldId id="2040" r:id="rId467"/>
    <p:sldId id="2650" r:id="rId468"/>
    <p:sldId id="2041" r:id="rId469"/>
    <p:sldId id="2042" r:id="rId470"/>
    <p:sldId id="2043" r:id="rId471"/>
    <p:sldId id="2044" r:id="rId472"/>
    <p:sldId id="2045" r:id="rId473"/>
    <p:sldId id="2046" r:id="rId474"/>
    <p:sldId id="2047" r:id="rId475"/>
    <p:sldId id="2048" r:id="rId476"/>
    <p:sldId id="2049" r:id="rId477"/>
    <p:sldId id="2050" r:id="rId478"/>
    <p:sldId id="2051" r:id="rId479"/>
    <p:sldId id="2052" r:id="rId480"/>
    <p:sldId id="2053" r:id="rId481"/>
    <p:sldId id="2054" r:id="rId482"/>
    <p:sldId id="2055" r:id="rId483"/>
    <p:sldId id="2056" r:id="rId484"/>
    <p:sldId id="2057" r:id="rId485"/>
    <p:sldId id="2058" r:id="rId486"/>
    <p:sldId id="2059" r:id="rId487"/>
    <p:sldId id="2060" r:id="rId488"/>
    <p:sldId id="2061" r:id="rId489"/>
    <p:sldId id="2062" r:id="rId490"/>
    <p:sldId id="2063" r:id="rId491"/>
    <p:sldId id="2064" r:id="rId492"/>
    <p:sldId id="2065" r:id="rId493"/>
    <p:sldId id="2066" r:id="rId494"/>
    <p:sldId id="2122" r:id="rId495"/>
    <p:sldId id="2123" r:id="rId496"/>
    <p:sldId id="2124" r:id="rId497"/>
    <p:sldId id="2125" r:id="rId498"/>
    <p:sldId id="2126" r:id="rId49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50094" autoAdjust="0"/>
  </p:normalViewPr>
  <p:slideViewPr>
    <p:cSldViewPr>
      <p:cViewPr varScale="1">
        <p:scale>
          <a:sx n="86" d="100"/>
          <a:sy n="86" d="100"/>
        </p:scale>
        <p:origin x="1469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viewProps" Target="viewProps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503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microsoft.com/office/2015/10/relationships/revisionInfo" Target="revisionInfo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presProps" Target="presProps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wmf"/><Relationship Id="rId1" Type="http://schemas.openxmlformats.org/officeDocument/2006/relationships/image" Target="../media/image20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Relationship Id="rId5" Type="http://schemas.openxmlformats.org/officeDocument/2006/relationships/image" Target="../media/image219.wmf"/><Relationship Id="rId4" Type="http://schemas.openxmlformats.org/officeDocument/2006/relationships/image" Target="../media/image2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66B2-CAB2-4870-9C81-59BA00272A93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ECC-559B-428B-90B7-DC5DC0D549E0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2018-02-03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8975-AAFE-4042-88B4-02C1E6B19C23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D5C9-587A-4855-A5FA-306A892EEE61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272A-6AB8-48D3-AD63-822C578D9287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r>
              <a:rPr lang="en-US" altLang="ko-KR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‹#›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gi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gif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gi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gi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gif"/><Relationship Id="rId2" Type="http://schemas.openxmlformats.org/officeDocument/2006/relationships/image" Target="../media/image179.gi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gif"/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gi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9.wm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13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12.wmf"/><Relationship Id="rId22" Type="http://schemas.openxmlformats.org/officeDocument/2006/relationships/image" Target="../media/image214.wmf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6.wmf"/><Relationship Id="rId11" Type="http://schemas.openxmlformats.org/officeDocument/2006/relationships/image" Target="../media/image220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18.wmf"/><Relationship Id="rId4" Type="http://schemas.openxmlformats.org/officeDocument/2006/relationships/image" Target="../media/image215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19.wm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h_api.html#matplotlib.path.Path" TargetMode="Externa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png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941168"/>
            <a:ext cx="7406640" cy="1752600"/>
          </a:xfrm>
        </p:spPr>
        <p:txBody>
          <a:bodyPr/>
          <a:lstStyle/>
          <a:p>
            <a:pPr algn="r"/>
            <a:r>
              <a:rPr lang="en-US" altLang="ko-KR" dirty="0"/>
              <a:t>Moon Yong </a:t>
            </a:r>
            <a:r>
              <a:rPr lang="en-US" altLang="ko-KR" dirty="0" err="1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980728"/>
            <a:ext cx="7643866" cy="3672408"/>
          </a:xfrm>
        </p:spPr>
        <p:txBody>
          <a:bodyPr>
            <a:normAutofit fontScale="90000"/>
          </a:bodyPr>
          <a:lstStyle/>
          <a:p>
            <a:r>
              <a:rPr lang="en-US" altLang="ko-KR" sz="8000" dirty="0"/>
              <a:t>Python</a:t>
            </a:r>
            <a:r>
              <a:rPr lang="ko-KR" altLang="en-US" sz="8000" dirty="0"/>
              <a:t> </a:t>
            </a:r>
            <a:br>
              <a:rPr lang="en-US" altLang="ko-KR" sz="8000" dirty="0"/>
            </a:br>
            <a:r>
              <a:rPr lang="en-US" altLang="ko-KR" dirty="0" err="1"/>
              <a:t>numpy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pandas</a:t>
            </a:r>
            <a:br>
              <a:rPr lang="en-US" altLang="ko-KR" dirty="0"/>
            </a:br>
            <a:r>
              <a:rPr lang="ko-KR" altLang="en-US" sz="8000" dirty="0"/>
              <a:t>기초</a:t>
            </a:r>
            <a:r>
              <a:rPr lang="en-US" altLang="ko-KR" sz="8000" dirty="0"/>
              <a:t>-1</a:t>
            </a:r>
            <a:r>
              <a:rPr lang="ko-KR" altLang="en-US" sz="8000" dirty="0"/>
              <a:t>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배열의 특징</a:t>
            </a:r>
            <a:r>
              <a:rPr lang="en-US" altLang="ko-KR" sz="2800" dirty="0"/>
              <a:t>.  </a:t>
            </a:r>
            <a:r>
              <a:rPr lang="ko-KR" altLang="en-US" sz="2800" dirty="0"/>
              <a:t>차원</a:t>
            </a:r>
            <a:r>
              <a:rPr lang="en-US" altLang="ko-KR" sz="2800" dirty="0"/>
              <a:t>, </a:t>
            </a:r>
            <a:r>
              <a:rPr lang="ko-KR" altLang="en-US" sz="2800" dirty="0"/>
              <a:t>형태</a:t>
            </a:r>
            <a:r>
              <a:rPr lang="en-US" altLang="ko-KR" sz="2800" dirty="0"/>
              <a:t>, </a:t>
            </a:r>
            <a:r>
              <a:rPr lang="ko-KR" altLang="en-US" sz="2800" dirty="0"/>
              <a:t>요소를 가지고 있음</a:t>
            </a:r>
          </a:p>
          <a:p>
            <a:pPr marL="457200" lvl="1" indent="0" fontAlgn="base">
              <a:buNone/>
            </a:pPr>
            <a:r>
              <a:rPr lang="ko-KR" altLang="en-US" sz="2800" dirty="0"/>
              <a:t>생성시 데이터와 타입을 넣으면 </a:t>
            </a:r>
            <a:r>
              <a:rPr lang="en-US" altLang="ko-KR" sz="2800" dirty="0" err="1"/>
              <a:t>ndim</a:t>
            </a:r>
            <a:r>
              <a:rPr lang="en-US" altLang="ko-KR" sz="2800" dirty="0"/>
              <a:t>(</a:t>
            </a:r>
            <a:r>
              <a:rPr lang="ko-KR" altLang="en-US" sz="2800" dirty="0"/>
              <a:t>차원</a:t>
            </a:r>
            <a:r>
              <a:rPr lang="en-US" altLang="ko-KR" sz="2800" dirty="0"/>
              <a:t>)</a:t>
            </a:r>
            <a:r>
              <a:rPr lang="ko-KR" altLang="en-US" sz="2800" dirty="0"/>
              <a:t>으로 확인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83701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[0,0]</a:t>
            </a:r>
            <a:endParaRPr lang="ko-KR" altLang="en-US" sz="1000" b="1" dirty="0"/>
          </a:p>
        </p:txBody>
      </p:sp>
      <p:sp>
        <p:nvSpPr>
          <p:cNvPr id="8" name="직사각형 7"/>
          <p:cNvSpPr/>
          <p:nvPr/>
        </p:nvSpPr>
        <p:spPr>
          <a:xfrm>
            <a:off x="269979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[0,1]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351588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[0,2]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5536" y="5075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Row : </a:t>
            </a:r>
            <a:r>
              <a:rPr lang="ko-KR" altLang="en-US" dirty="0"/>
              <a:t>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81805" y="4015494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Column: </a:t>
            </a:r>
            <a:r>
              <a:rPr lang="ko-KR" altLang="en-US" dirty="0"/>
              <a:t>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47664" y="488791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8595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843808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719904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53" y="2996952"/>
            <a:ext cx="4032147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748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Array </a:t>
            </a:r>
            <a:r>
              <a:rPr lang="ko-KR" altLang="en-US" dirty="0"/>
              <a:t>원소가 하나의 타입만 </a:t>
            </a:r>
            <a:r>
              <a:rPr lang="ko-KR" altLang="en-US" dirty="0" err="1"/>
              <a:t>세팅할</a:t>
            </a:r>
            <a:r>
              <a:rPr lang="ko-KR" altLang="en-US" dirty="0"/>
              <a:t> 수도 있고</a:t>
            </a:r>
            <a:r>
              <a:rPr lang="en-US" altLang="ko-KR" dirty="0"/>
              <a:t>,</a:t>
            </a:r>
            <a:r>
              <a:rPr lang="ko-KR" altLang="en-US" dirty="0"/>
              <a:t> 여러 개의 데이터 타입을 구성할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numpy.dtype</a:t>
            </a:r>
            <a:r>
              <a:rPr lang="en-US" altLang="ko-KR" dirty="0"/>
              <a:t> </a:t>
            </a:r>
            <a:r>
              <a:rPr lang="ko-KR" altLang="en-US" dirty="0"/>
              <a:t>생성 예시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6198" y="305966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type :  two field</a:t>
            </a:r>
            <a:endParaRPr lang="ko-KR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57" y="3559511"/>
            <a:ext cx="3657600" cy="252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" y="4000056"/>
            <a:ext cx="2895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09932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type :  one field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8441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numpy.dtype</a:t>
            </a:r>
            <a:r>
              <a:rPr lang="en-US" altLang="ko-KR" dirty="0"/>
              <a:t> </a:t>
            </a:r>
            <a:r>
              <a:rPr lang="ko-KR" altLang="en-US" dirty="0"/>
              <a:t>변수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323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2617"/>
              </p:ext>
            </p:extLst>
          </p:nvPr>
        </p:nvGraphicFramePr>
        <p:xfrm>
          <a:off x="4644008" y="2132856"/>
          <a:ext cx="4050889" cy="3888432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타입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타입내의 요소들이 구성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kumimoji="0"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 field </a:t>
                      </a:r>
                      <a:r>
                        <a:rPr kumimoji="0" lang="ko-KR" altLang="en-US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없으면 </a:t>
                      </a:r>
                      <a:r>
                        <a:rPr kumimoji="0"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원소들에 대한 모형 크기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Builtin</a:t>
                      </a:r>
                      <a:r>
                        <a:rPr kumimoji="0"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타입이 순서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27622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994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2996"/>
              </p:ext>
            </p:extLst>
          </p:nvPr>
        </p:nvGraphicFramePr>
        <p:xfrm>
          <a:off x="4211960" y="2348880"/>
          <a:ext cx="4248472" cy="4134781"/>
        </p:xfrm>
        <a:graphic>
          <a:graphicData uri="http://schemas.openxmlformats.org/drawingml/2006/table">
            <a:tbl>
              <a:tblPr/>
              <a:tblGrid>
                <a:gridCol w="132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48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675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effectLst/>
                        </a:rPr>
                        <a:t>numpy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타입으로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Array-protocol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effectLst/>
                        </a:rPr>
                        <a:t>타입스트링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effectLst/>
                        </a:rPr>
                        <a:t> 표시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&lt;: little-endian</a:t>
                      </a:r>
                      <a:r>
                        <a:rPr lang="ko-KR" altLang="en-US" sz="1200" dirty="0"/>
                        <a:t>으로 </a:t>
                      </a:r>
                      <a:r>
                        <a:rPr lang="en-US" altLang="ko-KR" sz="1200" dirty="0"/>
                        <a:t>float</a:t>
                      </a:r>
                      <a:r>
                        <a:rPr lang="en-US" altLang="ko-KR" sz="1200" baseline="0" dirty="0"/>
                        <a:t> 8</a:t>
                      </a:r>
                      <a:r>
                        <a:rPr lang="ko-KR" altLang="en-US" sz="1200" baseline="0" dirty="0"/>
                        <a:t>개 </a:t>
                      </a:r>
                      <a:r>
                        <a:rPr lang="en-US" altLang="ko-KR" sz="1200" baseline="0" dirty="0"/>
                        <a:t>bytes </a:t>
                      </a:r>
                      <a:r>
                        <a:rPr lang="ko-KR" altLang="en-US" sz="1200" baseline="0" dirty="0"/>
                        <a:t>처리</a:t>
                      </a:r>
                      <a:endParaRPr lang="ko-KR" altLang="en-US" sz="1200" dirty="0"/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43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isbuiltin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0:structure</a:t>
                      </a:r>
                      <a:r>
                        <a:rPr kumimoji="0" lang="en-US" altLang="ko-KR" sz="12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array type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</a:t>
                      </a:r>
                      <a:r>
                        <a:rPr kumimoji="0" lang="en-US" altLang="ko-KR" sz="1200" kern="1200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타입</a:t>
                      </a:r>
                      <a:endParaRPr kumimoji="0" lang="en-US" altLang="ko-KR" sz="1200" kern="1200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</a:t>
                      </a:r>
                      <a:r>
                        <a:rPr kumimoji="0" lang="ko-KR" altLang="en-US" sz="12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정의 타입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byteorder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: </a:t>
                      </a:r>
                      <a:r>
                        <a:rPr kumimoji="0"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: </a:t>
                      </a:r>
                      <a:r>
                        <a:rPr kumimoji="0"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: big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 : not applicable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3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타입내의 요소들이 구성 크기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95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isalignedstruct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7" y="2996952"/>
            <a:ext cx="27527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9024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76243"/>
              </p:ext>
            </p:extLst>
          </p:nvPr>
        </p:nvGraphicFramePr>
        <p:xfrm>
          <a:off x="4067944" y="2204864"/>
          <a:ext cx="4194905" cy="4248473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8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0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41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Array interface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hasobject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any reference-counted objects in any fields or sub-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dtypes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ko-KR" altLang="en-US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subdtype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 (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item_dtype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shape) if this 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a sub-array, and None otherwise.</a:t>
                      </a:r>
                    </a:p>
                  </a:txBody>
                  <a:tcPr marL="38100" marR="60960" marT="7620" marB="76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정의된 타입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array-protocol type 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isnative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kumimoji="0"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</a:t>
                      </a: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 order </a:t>
                      </a:r>
                      <a:r>
                        <a:rPr kumimoji="0"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사용여부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600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0326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- 4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261551"/>
              </p:ext>
            </p:extLst>
          </p:nvPr>
        </p:nvGraphicFramePr>
        <p:xfrm>
          <a:off x="4644008" y="2204864"/>
          <a:ext cx="4122897" cy="2988861"/>
        </p:xfrm>
        <a:graphic>
          <a:graphicData uri="http://schemas.openxmlformats.org/drawingml/2006/table">
            <a:tbl>
              <a:tblPr/>
              <a:tblGrid>
                <a:gridCol w="1532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49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Interpret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effectLst/>
                        </a:rPr>
                        <a:t>되어진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effectLst/>
                        </a:rPr>
                        <a:t>bit flags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effectLst/>
                        </a:rPr>
                        <a:t>Dtype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effectLst/>
                        </a:rPr>
                        <a:t>정의한 필드들</a:t>
                      </a:r>
                      <a:endParaRPr lang="ko-KR" altLang="en-US" sz="1200" dirty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6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25336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324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class </a:t>
            </a:r>
            <a:r>
              <a:rPr lang="ko-KR" altLang="en-US" dirty="0"/>
              <a:t>칼럼 이름 부여하</a:t>
            </a:r>
            <a:r>
              <a:rPr lang="ko-KR" altLang="en-US" sz="5400" dirty="0"/>
              <a:t>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65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456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칼럼별</a:t>
            </a:r>
            <a:r>
              <a:rPr lang="ko-KR" altLang="en-US" dirty="0"/>
              <a:t> 처리를 위해 </a:t>
            </a:r>
            <a:r>
              <a:rPr lang="en-US" altLang="ko-KR" dirty="0"/>
              <a:t>index </a:t>
            </a:r>
            <a:r>
              <a:rPr lang="ko-KR" altLang="en-US" dirty="0"/>
              <a:t>이외의 이름을 부여하여 직접 접근하여 처리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 </a:t>
            </a:r>
            <a:r>
              <a:rPr lang="ko-KR" altLang="en-US" dirty="0"/>
              <a:t>내부 원소에 이름 부여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75656" y="3658005"/>
            <a:ext cx="2366933" cy="1728192"/>
            <a:chOff x="3923928" y="3645024"/>
            <a:chExt cx="2366933" cy="1728192"/>
          </a:xfrm>
        </p:grpSpPr>
        <p:sp>
          <p:nvSpPr>
            <p:cNvPr id="4" name="직사각형 3"/>
            <p:cNvSpPr/>
            <p:nvPr/>
          </p:nvSpPr>
          <p:spPr>
            <a:xfrm>
              <a:off x="3923928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6685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8773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3928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06685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98773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23928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6685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98773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664" y="322595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‘x’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48136" y="32229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‘y’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323569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‘z’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1964" y="566124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array[‘x’] </a:t>
            </a:r>
            <a:r>
              <a:rPr lang="ko-KR" altLang="en-US" dirty="0"/>
              <a:t>로 접근하면  </a:t>
            </a:r>
            <a:r>
              <a:rPr lang="en-US" altLang="ko-KR" dirty="0"/>
              <a:t>‘x’ </a:t>
            </a:r>
            <a:r>
              <a:rPr lang="ko-KR" altLang="en-US" dirty="0"/>
              <a:t>칼럼에 대해 전부 접근 가능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4913"/>
            <a:ext cx="3952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8556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ko-KR" altLang="en-US" dirty="0" err="1"/>
              <a:t>정의시</a:t>
            </a:r>
            <a:r>
              <a:rPr lang="ko-KR" altLang="en-US" dirty="0"/>
              <a:t> </a:t>
            </a:r>
            <a:r>
              <a:rPr lang="ko-KR" altLang="en-US" dirty="0" err="1"/>
              <a:t>칼럼명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칼럼값을</a:t>
            </a:r>
            <a:r>
              <a:rPr lang="ko-KR" altLang="en-US" dirty="0"/>
              <a:t> </a:t>
            </a:r>
            <a:r>
              <a:rPr lang="ko-KR" altLang="en-US" dirty="0" err="1"/>
              <a:t>튜플로</a:t>
            </a:r>
            <a:r>
              <a:rPr lang="ko-KR" altLang="en-US" dirty="0"/>
              <a:t> 정의하면 칼럼을 명으로 조회가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 </a:t>
            </a:r>
            <a:r>
              <a:rPr lang="en-US" altLang="ko-KR" dirty="0"/>
              <a:t>: tuple</a:t>
            </a:r>
            <a:endParaRPr lang="ko-KR" altLang="en-US" dirty="0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367240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90" y="3418250"/>
            <a:ext cx="36957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3</a:t>
            </a:r>
            <a:r>
              <a:rPr lang="ko-KR" altLang="en-US" dirty="0"/>
              <a:t>행</a:t>
            </a:r>
            <a:r>
              <a:rPr lang="en-US" altLang="ko-KR" dirty="0"/>
              <a:t>, 3</a:t>
            </a:r>
            <a:r>
              <a:rPr lang="ko-KR" altLang="en-US" dirty="0"/>
              <a:t>열의 배열을 기준으로 어떻게 내부를 행과 열로 처리하는 지를 이해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2</a:t>
            </a:r>
            <a:r>
              <a:rPr lang="ko-KR" altLang="en-US" dirty="0"/>
              <a:t>차원 배열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Row : </a:t>
            </a:r>
            <a:r>
              <a:rPr lang="ko-KR" altLang="en-US" dirty="0"/>
              <a:t>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Column: </a:t>
            </a:r>
            <a:r>
              <a:rPr lang="ko-KR" altLang="en-US" dirty="0"/>
              <a:t>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788024" y="5589240"/>
            <a:ext cx="4070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Index </a:t>
            </a:r>
            <a:r>
              <a:rPr lang="ko-KR" altLang="en-US" sz="1200" dirty="0"/>
              <a:t>접근 표기법 </a:t>
            </a:r>
            <a:endParaRPr lang="en-US" altLang="ko-KR" sz="1200" dirty="0"/>
          </a:p>
          <a:p>
            <a:pPr lvl="1"/>
            <a:r>
              <a:rPr lang="ko-KR" altLang="en-US" sz="1200" dirty="0" err="1"/>
              <a:t>배열명</a:t>
            </a:r>
            <a:r>
              <a:rPr lang="en-US" altLang="ko-KR" sz="1200" dirty="0"/>
              <a:t>[</a:t>
            </a:r>
            <a:r>
              <a:rPr lang="ko-KR" altLang="en-US" sz="1200" dirty="0"/>
              <a:t>행</a:t>
            </a:r>
            <a:r>
              <a:rPr lang="en-US" altLang="ko-KR" sz="1200" dirty="0"/>
              <a:t>][</a:t>
            </a:r>
            <a:r>
              <a:rPr lang="ko-KR" altLang="en-US" sz="1200" dirty="0"/>
              <a:t>열</a:t>
            </a:r>
            <a:r>
              <a:rPr lang="en-US" altLang="ko-KR" sz="1200" dirty="0"/>
              <a:t>]</a:t>
            </a:r>
          </a:p>
          <a:p>
            <a:pPr lvl="1"/>
            <a:r>
              <a:rPr lang="ko-KR" altLang="en-US" sz="1200" dirty="0" err="1"/>
              <a:t>배열명</a:t>
            </a:r>
            <a:r>
              <a:rPr lang="en-US" altLang="ko-KR" sz="1200" dirty="0"/>
              <a:t>[</a:t>
            </a:r>
            <a:r>
              <a:rPr lang="ko-KR" altLang="en-US" sz="1200" dirty="0"/>
              <a:t>행</a:t>
            </a:r>
            <a:r>
              <a:rPr lang="en-US" altLang="ko-KR" sz="1200" dirty="0"/>
              <a:t>, </a:t>
            </a:r>
            <a:r>
              <a:rPr lang="ko-KR" altLang="en-US" sz="1200" dirty="0"/>
              <a:t>열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Slice </a:t>
            </a:r>
            <a:r>
              <a:rPr lang="ko-KR" altLang="en-US" sz="1200" dirty="0"/>
              <a:t>접근 표기법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 err="1"/>
              <a:t>배열명</a:t>
            </a:r>
            <a:r>
              <a:rPr lang="en-US" altLang="ko-KR" sz="1200" dirty="0"/>
              <a:t>[</a:t>
            </a:r>
            <a:r>
              <a:rPr lang="ko-KR" altLang="en-US" sz="1200" dirty="0" err="1"/>
              <a:t>슬라이스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슬라이스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24" y="3022451"/>
            <a:ext cx="4239955" cy="243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583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en-US" altLang="ko-KR" dirty="0" err="1"/>
              <a:t>dict</a:t>
            </a:r>
            <a:r>
              <a:rPr lang="ko-KR" altLang="en-US" dirty="0"/>
              <a:t> 내 에 </a:t>
            </a:r>
            <a:r>
              <a:rPr lang="en-US" altLang="ko-KR" dirty="0"/>
              <a:t>names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</a:t>
            </a:r>
            <a:r>
              <a:rPr lang="en-US" altLang="ko-KR" dirty="0"/>
              <a:t>, formats</a:t>
            </a:r>
            <a:r>
              <a:rPr lang="ko-KR" altLang="en-US" dirty="0"/>
              <a:t>에 타입정의 또는 칼럼명과 타입으로 정의해서 사용가능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 </a:t>
            </a:r>
            <a:r>
              <a:rPr lang="en-US" altLang="ko-KR" dirty="0"/>
              <a:t>: </a:t>
            </a:r>
            <a:r>
              <a:rPr lang="en-US" altLang="ko-KR" dirty="0" err="1"/>
              <a:t>dict</a:t>
            </a:r>
            <a:endParaRPr lang="ko-KR" altLang="en-US" dirty="0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5057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59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생성하면 내부를 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float)</a:t>
            </a:r>
            <a:r>
              <a:rPr lang="ko-KR" altLang="en-US" dirty="0"/>
              <a:t>를 원소로 한 </a:t>
            </a:r>
            <a:r>
              <a:rPr lang="en-US" altLang="ko-KR" dirty="0"/>
              <a:t>2</a:t>
            </a:r>
            <a:r>
              <a:rPr lang="ko-KR" altLang="en-US" dirty="0"/>
              <a:t>차원 배열이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 </a:t>
            </a:r>
            <a:r>
              <a:rPr lang="en-US" altLang="ko-KR" dirty="0"/>
              <a:t>: </a:t>
            </a:r>
            <a:r>
              <a:rPr lang="ko-KR" altLang="en-US" dirty="0"/>
              <a:t>배열처리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09440"/>
            <a:ext cx="4924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8996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en-US" altLang="ko-KR" dirty="0"/>
              <a:t>names </a:t>
            </a:r>
            <a:r>
              <a:rPr lang="ko-KR" altLang="en-US" dirty="0"/>
              <a:t>변수로 칼럼 필드를 조회 및 갱신이 가능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칼럼 </a:t>
            </a:r>
            <a:r>
              <a:rPr lang="ko-KR" altLang="en-US" dirty="0" err="1"/>
              <a:t>필드명</a:t>
            </a:r>
            <a:r>
              <a:rPr lang="ko-KR" altLang="en-US" dirty="0"/>
              <a:t> 변경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501008"/>
            <a:ext cx="6276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7080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칼럼명으로</a:t>
            </a:r>
            <a:r>
              <a:rPr lang="ko-KR" altLang="en-US" dirty="0"/>
              <a:t> 접근</a:t>
            </a:r>
            <a:r>
              <a:rPr lang="en-US" altLang="ko-KR" dirty="0"/>
              <a:t>/</a:t>
            </a:r>
            <a:r>
              <a:rPr lang="ko-KR" altLang="en-US" dirty="0"/>
              <a:t>변경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39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912"/>
            <a:ext cx="4114800" cy="37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numpy.array</a:t>
            </a:r>
            <a:r>
              <a:rPr lang="en-US" altLang="ko-KR" dirty="0"/>
              <a:t> </a:t>
            </a:r>
            <a:r>
              <a:rPr lang="ko-KR" altLang="en-US" dirty="0"/>
              <a:t>생성시 </a:t>
            </a:r>
            <a:r>
              <a:rPr lang="en-US" altLang="ko-KR" dirty="0"/>
              <a:t>sequence </a:t>
            </a:r>
            <a:r>
              <a:rPr lang="ko-KR" altLang="en-US" dirty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칼럼명</a:t>
            </a:r>
            <a:r>
              <a:rPr lang="ko-KR" altLang="en-US" dirty="0"/>
              <a:t> 접근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03139" y="4341068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4653136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이름에 해당되는 위치의 모든 값을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타입으로 출력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03139" y="3573016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1"/>
            <a:endCxn id="7" idx="3"/>
          </p:cNvCxnSpPr>
          <p:nvPr/>
        </p:nvCxnSpPr>
        <p:spPr>
          <a:xfrm flipH="1">
            <a:off x="2267744" y="4683106"/>
            <a:ext cx="135395" cy="70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48264" y="3328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인덱스를 찾고 </a:t>
            </a:r>
            <a:endParaRPr lang="en-US" altLang="ko-KR" dirty="0" err="1"/>
          </a:p>
          <a:p>
            <a:r>
              <a:rPr lang="ko-KR" altLang="en-US" dirty="0"/>
              <a:t>내부의 이름으로 검색</a:t>
            </a:r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 flipV="1">
            <a:off x="4347355" y="3789873"/>
            <a:ext cx="2600909" cy="125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150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numpy.array</a:t>
            </a:r>
            <a:r>
              <a:rPr lang="ko-KR" altLang="en-US" dirty="0"/>
              <a:t>를 여러 칼럼단위로 </a:t>
            </a:r>
            <a:r>
              <a:rPr lang="ko-KR" altLang="en-US" dirty="0" err="1"/>
              <a:t>접근시는</a:t>
            </a:r>
            <a:r>
              <a:rPr lang="ko-KR" altLang="en-US" dirty="0"/>
              <a:t> 실제 </a:t>
            </a:r>
            <a:r>
              <a:rPr lang="ko-KR" altLang="en-US" dirty="0" err="1"/>
              <a:t>칼럼명을</a:t>
            </a:r>
            <a:r>
              <a:rPr lang="ko-KR" altLang="en-US" dirty="0"/>
              <a:t> 내부에 리스트에 넣어서 검색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칼럼명</a:t>
            </a:r>
            <a:r>
              <a:rPr lang="ko-KR" altLang="en-US" dirty="0"/>
              <a:t> 접근 </a:t>
            </a:r>
            <a:r>
              <a:rPr lang="en-US" altLang="ko-KR" dirty="0"/>
              <a:t>: fancy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2064"/>
            <a:ext cx="6794450" cy="309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5663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numpy.array</a:t>
            </a:r>
            <a:r>
              <a:rPr lang="en-US" altLang="ko-KR" dirty="0"/>
              <a:t> </a:t>
            </a:r>
            <a:r>
              <a:rPr lang="ko-KR" altLang="en-US" dirty="0"/>
              <a:t>생성시 </a:t>
            </a:r>
            <a:r>
              <a:rPr lang="en-US" altLang="ko-KR" dirty="0"/>
              <a:t>sequence </a:t>
            </a:r>
            <a:r>
              <a:rPr lang="ko-KR" altLang="en-US" dirty="0"/>
              <a:t>각 요소에 대해 접근변수에 대한 값을 변경할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칼럼명으로</a:t>
            </a:r>
            <a:r>
              <a:rPr lang="ko-KR" altLang="en-US" dirty="0"/>
              <a:t> 변경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10" y="2996952"/>
            <a:ext cx="437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004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axis </a:t>
            </a: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232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 배열 축 이해 </a:t>
            </a:r>
            <a:r>
              <a:rPr lang="en-US" altLang="ko-KR" dirty="0"/>
              <a:t>: 2</a:t>
            </a:r>
            <a:r>
              <a:rPr lang="ko-KR" altLang="en-US" dirty="0"/>
              <a:t>차원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98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Axis</a:t>
            </a:r>
            <a:r>
              <a:rPr lang="ko-KR" altLang="en-US" sz="2800" dirty="0"/>
              <a:t>는 배열의 축을 나타내며 </a:t>
            </a:r>
            <a:r>
              <a:rPr lang="en-US" altLang="ko-KR" sz="2800" dirty="0"/>
              <a:t>0</a:t>
            </a:r>
            <a:r>
              <a:rPr lang="ko-KR" altLang="en-US" sz="2800" dirty="0"/>
              <a:t>은 열이고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1</a:t>
            </a:r>
            <a:r>
              <a:rPr lang="ko-KR" altLang="en-US" sz="2800" dirty="0"/>
              <a:t>은 행을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axis </a:t>
            </a:r>
            <a:r>
              <a:rPr lang="ko-KR" altLang="en-US" dirty="0"/>
              <a:t>이해하기 </a:t>
            </a:r>
            <a:r>
              <a:rPr lang="en-US" altLang="ko-KR" dirty="0"/>
              <a:t>: 2</a:t>
            </a:r>
            <a:r>
              <a:rPr lang="ko-KR" altLang="en-US" dirty="0"/>
              <a:t>차원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073196" y="4934905"/>
            <a:ext cx="2348560" cy="1477426"/>
            <a:chOff x="827582" y="3284984"/>
            <a:chExt cx="3504391" cy="2820625"/>
          </a:xfrm>
        </p:grpSpPr>
        <p:grpSp>
          <p:nvGrpSpPr>
            <p:cNvPr id="7" name="그룹 6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[1,2]</a:t>
                </a:r>
                <a:endParaRPr lang="ko-KR" altLang="en-US" sz="800" b="1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Row : </a:t>
              </a:r>
              <a:r>
                <a:rPr lang="ko-KR" altLang="en-US" sz="800" dirty="0"/>
                <a:t>행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Column: </a:t>
              </a:r>
              <a:r>
                <a:rPr lang="ko-KR" altLang="en-US" sz="800" dirty="0"/>
                <a:t>열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70150"/>
            <a:ext cx="3542682" cy="205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31231"/>
            <a:ext cx="2847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78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numpy.array</a:t>
            </a:r>
            <a:r>
              <a:rPr lang="en-US" altLang="ko-KR" dirty="0"/>
              <a:t> </a:t>
            </a:r>
            <a:r>
              <a:rPr lang="ko-KR" altLang="en-US" dirty="0"/>
              <a:t>생성시 </a:t>
            </a:r>
            <a:r>
              <a:rPr lang="en-US" altLang="ko-KR" dirty="0"/>
              <a:t>sequence </a:t>
            </a:r>
            <a:r>
              <a:rPr lang="ko-KR" altLang="en-US" dirty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3</a:t>
            </a:r>
            <a:r>
              <a:rPr lang="ko-KR" altLang="en-US" dirty="0"/>
              <a:t>차원</a:t>
            </a:r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92896"/>
            <a:ext cx="398112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77572" y="3645024"/>
            <a:ext cx="1702678" cy="1531689"/>
            <a:chOff x="971600" y="3212773"/>
            <a:chExt cx="2438400" cy="2400300"/>
          </a:xfrm>
        </p:grpSpPr>
        <p:grpSp>
          <p:nvGrpSpPr>
            <p:cNvPr id="6" name="그룹 5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2314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14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53136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 rot="19851618">
            <a:off x="2358156" y="3865014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112836">
            <a:off x="2277499" y="4631187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98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데이터를 복사하지 않고 데이터 모양이 바뀐 </a:t>
            </a:r>
            <a:r>
              <a:rPr lang="ko-KR" altLang="en-US" sz="2800" dirty="0" err="1"/>
              <a:t>뷰를</a:t>
            </a:r>
            <a:r>
              <a:rPr lang="ko-KR" altLang="en-US" sz="2800" dirty="0"/>
              <a:t> 반환하는 기능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전치</a:t>
            </a:r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3048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9165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 배열 축 이해</a:t>
            </a:r>
            <a:r>
              <a:rPr lang="en-US" altLang="ko-KR" dirty="0"/>
              <a:t>: 3</a:t>
            </a:r>
            <a:r>
              <a:rPr lang="ko-KR" altLang="en-US" dirty="0"/>
              <a:t>차원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1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Axis</a:t>
            </a:r>
            <a:r>
              <a:rPr lang="ko-KR" altLang="en-US" sz="2800" dirty="0"/>
              <a:t>는 배열의 축을 </a:t>
            </a:r>
            <a:r>
              <a:rPr lang="en-US" altLang="ko-KR" sz="2800" dirty="0"/>
              <a:t>0</a:t>
            </a:r>
            <a:r>
              <a:rPr lang="ko-KR" altLang="en-US" sz="2800" dirty="0"/>
              <a:t>은 </a:t>
            </a:r>
            <a:r>
              <a:rPr lang="ko-KR" altLang="en-US" sz="2800" dirty="0" err="1"/>
              <a:t>두개의</a:t>
            </a:r>
            <a:r>
              <a:rPr lang="ko-KR" altLang="en-US" sz="2800" dirty="0"/>
              <a:t> 행렬에서 각 </a:t>
            </a:r>
            <a:r>
              <a:rPr lang="ko-KR" altLang="en-US" sz="2800" dirty="0" err="1"/>
              <a:t>열원소별로</a:t>
            </a:r>
            <a:r>
              <a:rPr lang="en-US" altLang="ko-KR" sz="2800" dirty="0"/>
              <a:t>, 1</a:t>
            </a:r>
            <a:r>
              <a:rPr lang="ko-KR" altLang="en-US" sz="2800" dirty="0"/>
              <a:t>은</a:t>
            </a:r>
            <a:r>
              <a:rPr lang="en-US" altLang="ko-KR" sz="2800" dirty="0"/>
              <a:t> </a:t>
            </a:r>
            <a:r>
              <a:rPr lang="ko-KR" altLang="en-US" sz="2800" dirty="0"/>
              <a:t>행끼리 처리</a:t>
            </a:r>
            <a:r>
              <a:rPr lang="en-US" altLang="ko-KR" sz="2800" dirty="0"/>
              <a:t>, 2</a:t>
            </a:r>
            <a:r>
              <a:rPr lang="ko-KR" altLang="en-US" sz="2800" dirty="0"/>
              <a:t>은  내부 원소끼리 처리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axis </a:t>
            </a:r>
            <a:r>
              <a:rPr lang="ko-KR" altLang="en-US" dirty="0"/>
              <a:t>이해하기 </a:t>
            </a:r>
            <a:r>
              <a:rPr lang="en-US" altLang="ko-KR" dirty="0"/>
              <a:t>: 3</a:t>
            </a:r>
            <a:r>
              <a:rPr lang="ko-KR" altLang="en-US" dirty="0"/>
              <a:t>차원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415119" y="3136381"/>
            <a:ext cx="1867396" cy="2643316"/>
            <a:chOff x="5688218" y="3031694"/>
            <a:chExt cx="1867396" cy="2643316"/>
          </a:xfrm>
        </p:grpSpPr>
        <p:sp>
          <p:nvSpPr>
            <p:cNvPr id="17" name="직사각형 16"/>
            <p:cNvSpPr/>
            <p:nvPr/>
          </p:nvSpPr>
          <p:spPr>
            <a:xfrm>
              <a:off x="6431914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78839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31914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6</a:t>
              </a:r>
              <a:endParaRPr lang="ko-KR" altLang="en-US" sz="8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978839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4128" y="5243445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Row : </a:t>
              </a:r>
              <a:r>
                <a:rPr lang="ko-KR" altLang="en-US" sz="800" dirty="0"/>
                <a:t>행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80118" y="4509120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Column: </a:t>
              </a:r>
              <a:r>
                <a:rPr lang="ko-KR" altLang="en-US" sz="800" dirty="0"/>
                <a:t>열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06710" y="4966088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06710" y="5334740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62527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5356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396004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0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942929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96004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2</a:t>
              </a:r>
              <a:endParaRPr lang="ko-KR" altLang="en-US" sz="8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942929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</a:t>
              </a:r>
              <a:endParaRPr lang="ko-KR" altLang="en-US" sz="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88218" y="3766019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Row : </a:t>
              </a:r>
              <a:r>
                <a:rPr lang="ko-KR" altLang="en-US" sz="800" dirty="0"/>
                <a:t>행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4208" y="3031694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Column: </a:t>
              </a:r>
              <a:r>
                <a:rPr lang="ko-KR" altLang="en-US" sz="800" dirty="0"/>
                <a:t>열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70800" y="3488662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0800" y="3857314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6617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39446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</p:grp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134005"/>
            <a:ext cx="1872209" cy="193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5"/>
            <a:ext cx="2924175" cy="379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572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Tuple</a:t>
            </a:r>
            <a:r>
              <a:rPr lang="ko-KR" altLang="en-US" sz="2800" dirty="0"/>
              <a:t>로 </a:t>
            </a:r>
            <a:r>
              <a:rPr lang="ko-KR" altLang="en-US" sz="2800" dirty="0" err="1"/>
              <a:t>축번호를</a:t>
            </a:r>
            <a:r>
              <a:rPr lang="ko-KR" altLang="en-US" sz="2800" dirty="0"/>
              <a:t> 받아 치환하지만 </a:t>
            </a:r>
            <a:r>
              <a:rPr lang="en-US" altLang="ko-KR" sz="2800" dirty="0"/>
              <a:t>axis</a:t>
            </a:r>
            <a:r>
              <a:rPr lang="ko-KR" altLang="en-US" sz="2800" dirty="0"/>
              <a:t>는 </a:t>
            </a:r>
            <a:r>
              <a:rPr lang="en-US" altLang="ko-KR" sz="2800" dirty="0"/>
              <a:t>0,1</a:t>
            </a:r>
            <a:r>
              <a:rPr lang="ko-KR" altLang="en-US" sz="2800" dirty="0"/>
              <a:t>이</a:t>
            </a:r>
            <a:r>
              <a:rPr lang="en-US" altLang="ko-KR" sz="2800" dirty="0"/>
              <a:t>  default</a:t>
            </a:r>
            <a:r>
              <a:rPr lang="ko-KR" altLang="en-US" sz="2800" dirty="0"/>
              <a:t>이므로 배열전치를 하려면  </a:t>
            </a:r>
            <a:r>
              <a:rPr lang="en-US" altLang="ko-KR" sz="2800" dirty="0"/>
              <a:t>1,0</a:t>
            </a:r>
            <a:r>
              <a:rPr lang="ko-KR" altLang="en-US" sz="2800" dirty="0"/>
              <a:t>으로 축을 변경해야 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축변경</a:t>
            </a:r>
            <a:r>
              <a:rPr lang="ko-KR" altLang="en-US" dirty="0"/>
              <a:t> </a:t>
            </a:r>
            <a:r>
              <a:rPr lang="en-US" altLang="ko-KR" dirty="0"/>
              <a:t>: transpose</a:t>
            </a:r>
            <a:endParaRPr lang="ko-KR" altLang="en-US" dirty="0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2867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171825" cy="330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29249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3</a:t>
            </a:r>
            <a:r>
              <a:rPr lang="ko-KR" altLang="en-US" sz="1400" b="1" u="sng" dirty="0"/>
              <a:t>차원인 경우</a:t>
            </a:r>
          </a:p>
        </p:txBody>
      </p:sp>
    </p:spTree>
    <p:extLst>
      <p:ext uri="{BB962C8B-B14F-4D97-AF65-F5344CB8AC3E}">
        <p14:creationId xmlns:p14="http://schemas.microsoft.com/office/powerpoint/2010/main" val="21942638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Numpy</a:t>
            </a:r>
            <a:r>
              <a:rPr lang="ko-KR" altLang="en-US" dirty="0"/>
              <a:t> 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54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75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Inner/outer </a:t>
            </a:r>
            <a:r>
              <a:rPr lang="ko-KR" altLang="en-US" dirty="0"/>
              <a:t>함수 이해하기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9412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/>
              <a:t>A = [[a1,b1] B = [[a2,b2]]</a:t>
            </a:r>
          </a:p>
          <a:p>
            <a:pPr marL="457200" lvl="1" indent="0" fontAlgn="base">
              <a:buNone/>
            </a:pP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</a:p>
          <a:p>
            <a:pPr marL="457200" lvl="1" indent="0" fontAlgn="base">
              <a:buNone/>
            </a:pPr>
            <a:r>
              <a:rPr lang="en-US" altLang="ko-KR" sz="2400" dirty="0"/>
              <a:t>array([[a1*a2 + b1*b2]])</a:t>
            </a:r>
          </a:p>
          <a:p>
            <a:pPr marL="457200" lvl="1" indent="0" fontAlgn="base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 </a:t>
            </a:r>
            <a:r>
              <a:rPr lang="ko-KR" altLang="en-US" dirty="0"/>
              <a:t>계산 방식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1997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벡터의 내부 곱한 것을 더해서 값을 표현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</a:t>
            </a:r>
            <a:r>
              <a:rPr lang="ko-KR" altLang="en-US" dirty="0"/>
              <a:t>예시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07832"/>
            <a:ext cx="3744416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7832"/>
            <a:ext cx="4104456" cy="301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7757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[[a1,b1]] B = [[a2,b2]]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numpy.outer</a:t>
            </a:r>
            <a:r>
              <a:rPr lang="en-US" altLang="ko-KR" dirty="0"/>
              <a:t>(A,B)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, a1*b2][ b1*a2, b1*b2]])</a:t>
            </a:r>
          </a:p>
          <a:p>
            <a:pPr marL="457200" lvl="1" indent="0" fontAlgn="base">
              <a:buNone/>
            </a:pPr>
            <a:r>
              <a:rPr lang="en-US" altLang="ko-KR" dirty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ko-KR" altLang="en-US" dirty="0"/>
              <a:t> 타입을 검색이나 </a:t>
            </a:r>
            <a:r>
              <a:rPr lang="ko-KR" altLang="en-US" dirty="0" err="1"/>
              <a:t>슬라이싱은</a:t>
            </a:r>
            <a:r>
              <a:rPr lang="ko-KR" altLang="en-US" dirty="0"/>
              <a:t> 참조만 할당하므로 변경을 </a:t>
            </a:r>
            <a:r>
              <a:rPr lang="ko-KR" altLang="en-US" dirty="0" err="1"/>
              <a:t>반지하기</a:t>
            </a:r>
            <a:r>
              <a:rPr lang="ko-KR" altLang="en-US" dirty="0"/>
              <a:t> 위해서는 새로운 </a:t>
            </a:r>
            <a:r>
              <a:rPr lang="en-US" altLang="ko-KR" dirty="0" err="1"/>
              <a:t>ndarray</a:t>
            </a:r>
            <a:r>
              <a:rPr lang="ko-KR" altLang="en-US" dirty="0"/>
              <a:t>로 만들어 사용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copy  </a:t>
            </a:r>
            <a:r>
              <a:rPr lang="ko-KR" altLang="en-US" dirty="0" err="1"/>
              <a:t>메소드가</a:t>
            </a:r>
            <a:r>
              <a:rPr lang="ko-KR" altLang="en-US" dirty="0"/>
              <a:t>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할당은 참조만 전달</a:t>
            </a: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2976"/>
            <a:ext cx="6048672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379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벡터의 내부 곱한 것을 더해서 값을 표현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 err="1"/>
              <a:t>첫번째</a:t>
            </a:r>
            <a:r>
              <a:rPr lang="ko-KR" altLang="en-US" sz="2800" dirty="0"/>
              <a:t> 벡터의 전치와 </a:t>
            </a:r>
            <a:r>
              <a:rPr lang="ko-KR" altLang="en-US" sz="2800" dirty="0" err="1"/>
              <a:t>두번째</a:t>
            </a:r>
            <a:r>
              <a:rPr lang="ko-KR" altLang="en-US" sz="2800" dirty="0"/>
              <a:t> 벡터와의 </a:t>
            </a:r>
            <a:r>
              <a:rPr lang="en-US" altLang="ko-KR" sz="2800" dirty="0"/>
              <a:t>Dot </a:t>
            </a:r>
            <a:r>
              <a:rPr lang="ko-KR" altLang="en-US" sz="2800" dirty="0"/>
              <a:t>연산과 같은 결과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 </a:t>
            </a:r>
            <a:r>
              <a:rPr lang="ko-KR" altLang="en-US" dirty="0"/>
              <a:t>예시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0834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숫자처리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385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abs, </a:t>
            </a:r>
            <a:r>
              <a:rPr lang="en-US" altLang="ko-KR" dirty="0" err="1"/>
              <a:t>fabs</a:t>
            </a:r>
            <a:r>
              <a:rPr lang="en-US" altLang="ko-KR" dirty="0"/>
              <a:t> : </a:t>
            </a:r>
            <a:r>
              <a:rPr lang="ko-KR" altLang="en-US" sz="2800" dirty="0"/>
              <a:t>각 원소의 절대값을 구함</a:t>
            </a:r>
            <a:r>
              <a:rPr lang="en-US" altLang="ko-KR" sz="2800" dirty="0"/>
              <a:t>. </a:t>
            </a:r>
            <a:r>
              <a:rPr lang="ko-KR" altLang="en-US" sz="2800" dirty="0"/>
              <a:t>복소수가 아닌 경우에는 </a:t>
            </a:r>
            <a:r>
              <a:rPr lang="en-US" altLang="ko-KR" sz="2800" dirty="0" err="1"/>
              <a:t>fabs</a:t>
            </a:r>
            <a:r>
              <a:rPr lang="ko-KR" altLang="en-US" sz="2800" dirty="0"/>
              <a:t>로 빠른 연산을 처리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dirty="0"/>
              <a:t> sign: </a:t>
            </a:r>
            <a:r>
              <a:rPr lang="ko-KR" altLang="en-US" dirty="0"/>
              <a:t>  부호에 대한 처리</a:t>
            </a:r>
            <a:r>
              <a:rPr lang="en-US" altLang="ko-KR" dirty="0"/>
              <a:t>, 1</a:t>
            </a:r>
            <a:r>
              <a:rPr lang="ko-KR" altLang="en-US" dirty="0"/>
              <a:t>은 양수</a:t>
            </a:r>
            <a:r>
              <a:rPr lang="en-US" altLang="ko-KR" dirty="0"/>
              <a:t>, -1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음수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절대값</a:t>
            </a:r>
            <a:r>
              <a:rPr lang="en-US" altLang="ko-KR" dirty="0"/>
              <a:t>/</a:t>
            </a:r>
            <a:r>
              <a:rPr lang="ko-KR" altLang="en-US" dirty="0"/>
              <a:t>부호 처리</a:t>
            </a:r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333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7287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exp</a:t>
            </a:r>
            <a:r>
              <a:rPr lang="ko-KR" altLang="en-US" dirty="0"/>
              <a:t>는 지수 계산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log,log10,log2,log1p</a:t>
            </a:r>
            <a:r>
              <a:rPr lang="ko-KR" altLang="en-US" dirty="0"/>
              <a:t>는 </a:t>
            </a:r>
            <a:r>
              <a:rPr lang="ko-KR" altLang="en-US" sz="2800" dirty="0"/>
              <a:t>자연로그</a:t>
            </a:r>
            <a:r>
              <a:rPr lang="en-US" altLang="ko-KR" sz="2800" dirty="0"/>
              <a:t>, </a:t>
            </a:r>
            <a:r>
              <a:rPr lang="ko-KR" altLang="en-US" sz="2800" dirty="0"/>
              <a:t>로그</a:t>
            </a:r>
            <a:r>
              <a:rPr lang="en-US" altLang="ko-KR" sz="2800" dirty="0"/>
              <a:t>10, </a:t>
            </a:r>
            <a:r>
              <a:rPr lang="ko-KR" altLang="en-US" sz="2800" dirty="0"/>
              <a:t>로그</a:t>
            </a:r>
            <a:r>
              <a:rPr lang="en-US" altLang="ko-KR" sz="2800" dirty="0"/>
              <a:t>2, </a:t>
            </a:r>
            <a:r>
              <a:rPr lang="ko-KR" altLang="en-US" sz="2800" dirty="0"/>
              <a:t>로그</a:t>
            </a:r>
            <a:r>
              <a:rPr lang="en-US" altLang="ko-KR" sz="2800" dirty="0"/>
              <a:t>(1+x)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지수와 로그</a:t>
            </a:r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544616" cy="36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0099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square</a:t>
            </a:r>
            <a:r>
              <a:rPr lang="ko-KR" altLang="en-US" dirty="0"/>
              <a:t>는 거듭제곱</a:t>
            </a:r>
            <a:r>
              <a:rPr lang="en-US" altLang="ko-KR" dirty="0"/>
              <a:t>, </a:t>
            </a:r>
            <a:r>
              <a:rPr lang="en-US" altLang="ko-KR" dirty="0" err="1"/>
              <a:t>sqrt</a:t>
            </a:r>
            <a:r>
              <a:rPr lang="ko-KR" altLang="en-US" dirty="0"/>
              <a:t>는 제곱근</a:t>
            </a:r>
            <a:r>
              <a:rPr lang="en-US" altLang="ko-KR" dirty="0"/>
              <a:t>, power</a:t>
            </a:r>
            <a:r>
              <a:rPr lang="ko-KR" altLang="en-US" dirty="0"/>
              <a:t>는 두 배열의 거듭제곱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거듭제곱</a:t>
            </a:r>
            <a:r>
              <a:rPr lang="en-US" altLang="ko-KR" dirty="0"/>
              <a:t>/</a:t>
            </a:r>
            <a:r>
              <a:rPr lang="ko-KR" altLang="en-US" dirty="0"/>
              <a:t>제곱근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59721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240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ceil : </a:t>
            </a:r>
            <a:r>
              <a:rPr lang="ko-KR" altLang="en-US" dirty="0"/>
              <a:t>각 원소의 값보다 같거나 큰 정수 중 가장 큰 정수를 반환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 floor :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원소의 값보다 작거나 같은 정수 중 가장 </a:t>
            </a:r>
            <a:r>
              <a:rPr lang="ko-KR" altLang="en-US" dirty="0" err="1"/>
              <a:t>작은수</a:t>
            </a:r>
            <a:r>
              <a:rPr lang="ko-KR" altLang="en-US" dirty="0"/>
              <a:t> 반환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rint</a:t>
            </a:r>
            <a:r>
              <a:rPr lang="en-US" altLang="ko-KR" dirty="0"/>
              <a:t> :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원소의 </a:t>
            </a:r>
            <a:r>
              <a:rPr lang="ko-KR" altLang="en-US" dirty="0" err="1"/>
              <a:t>소수자리를</a:t>
            </a:r>
            <a:r>
              <a:rPr lang="ko-KR" altLang="en-US" dirty="0"/>
              <a:t> 반올림하고 </a:t>
            </a: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절사</a:t>
            </a:r>
            <a:r>
              <a:rPr lang="en-US" altLang="ko-KR" dirty="0"/>
              <a:t>/</a:t>
            </a:r>
            <a:r>
              <a:rPr lang="ko-KR" altLang="en-US" dirty="0"/>
              <a:t>절상</a:t>
            </a:r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181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590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 add, subtract, multiply, divide, </a:t>
            </a:r>
            <a:r>
              <a:rPr lang="en-US" altLang="ko-KR" dirty="0" err="1"/>
              <a:t>floor_divide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사칙연산</a:t>
            </a:r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996952"/>
            <a:ext cx="5162550" cy="33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72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modf</a:t>
            </a:r>
            <a:r>
              <a:rPr lang="en-US" altLang="ko-KR" dirty="0"/>
              <a:t> : </a:t>
            </a:r>
            <a:r>
              <a:rPr lang="ko-KR" altLang="en-US" dirty="0" err="1"/>
              <a:t>단항연산으로</a:t>
            </a:r>
            <a:r>
              <a:rPr lang="ko-KR" altLang="en-US" dirty="0"/>
              <a:t> 자신의 나머지와 몫 구하기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  mod : </a:t>
            </a:r>
            <a:r>
              <a:rPr lang="ko-KR" altLang="en-US" dirty="0"/>
              <a:t>이항연산으로 나머지만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Mod </a:t>
            </a:r>
            <a:r>
              <a:rPr lang="ko-KR" altLang="en-US" dirty="0"/>
              <a:t>연산</a:t>
            </a: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68600"/>
            <a:ext cx="6965950" cy="24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829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  </a:t>
            </a:r>
            <a:r>
              <a:rPr lang="ko-KR" altLang="en-US" dirty="0"/>
              <a:t>두 배열간의 관계를 표시하거나 </a:t>
            </a:r>
            <a:r>
              <a:rPr lang="ko-KR" altLang="en-US" dirty="0" err="1"/>
              <a:t>부울</a:t>
            </a:r>
            <a:r>
              <a:rPr lang="ko-KR" altLang="en-US" dirty="0"/>
              <a:t> 표시된 결과에 대해 </a:t>
            </a:r>
            <a:r>
              <a:rPr lang="en-US" altLang="ko-KR" dirty="0"/>
              <a:t>any/all</a:t>
            </a:r>
            <a:r>
              <a:rPr lang="ko-KR" altLang="en-US" dirty="0"/>
              <a:t>로 전체 결과를 확인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관계연산</a:t>
            </a: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334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112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  where </a:t>
            </a:r>
            <a:r>
              <a:rPr lang="ko-KR" altLang="en-US" dirty="0"/>
              <a:t>연산은 조건을 표현한 배열을 기준으로 </a:t>
            </a:r>
            <a:r>
              <a:rPr lang="en-US" altLang="ko-KR" dirty="0"/>
              <a:t>True</a:t>
            </a:r>
            <a:r>
              <a:rPr lang="ko-KR" altLang="en-US" dirty="0"/>
              <a:t>일 경우 </a:t>
            </a:r>
            <a:r>
              <a:rPr lang="ko-KR" altLang="en-US" dirty="0" err="1"/>
              <a:t>첫번째</a:t>
            </a:r>
            <a:r>
              <a:rPr lang="ko-KR" altLang="en-US" dirty="0"/>
              <a:t> 배열의 요소</a:t>
            </a:r>
            <a:r>
              <a:rPr lang="en-US" altLang="ko-KR" dirty="0"/>
              <a:t>, False</a:t>
            </a:r>
            <a:r>
              <a:rPr lang="ko-KR" altLang="en-US" dirty="0"/>
              <a:t>일 경우는 </a:t>
            </a:r>
            <a:r>
              <a:rPr lang="ko-KR" altLang="en-US" dirty="0" err="1"/>
              <a:t>두번째</a:t>
            </a:r>
            <a:r>
              <a:rPr lang="ko-KR" altLang="en-US" dirty="0"/>
              <a:t> 배열의 요소로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where </a:t>
            </a:r>
            <a:r>
              <a:rPr lang="ko-KR" altLang="en-US" dirty="0"/>
              <a:t>연산</a:t>
            </a: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1" y="3356992"/>
            <a:ext cx="52482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12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39166"/>
            <a:ext cx="4896544" cy="377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F (</a:t>
            </a:r>
            <a:r>
              <a:rPr lang="ko-KR" altLang="en-US" dirty="0"/>
              <a:t>화씨</a:t>
            </a:r>
            <a:r>
              <a:rPr lang="en-US" altLang="ko-KR" dirty="0"/>
              <a:t>) = c(</a:t>
            </a:r>
            <a:r>
              <a:rPr lang="ko-KR" altLang="en-US" dirty="0"/>
              <a:t>섭씨</a:t>
            </a:r>
            <a:r>
              <a:rPr lang="en-US" altLang="ko-KR" dirty="0"/>
              <a:t>) * 9 / 5 + 32 </a:t>
            </a:r>
            <a:r>
              <a:rPr lang="ko-KR" altLang="en-US" dirty="0"/>
              <a:t> 이 공식을 기준으로 연속적인 배열을 </a:t>
            </a:r>
            <a:r>
              <a:rPr lang="en-US" altLang="ko-KR" dirty="0"/>
              <a:t>loop </a:t>
            </a:r>
            <a:r>
              <a:rPr lang="ko-KR" altLang="en-US" dirty="0"/>
              <a:t>문 없이 계산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연산 </a:t>
            </a:r>
            <a:r>
              <a:rPr lang="en-US" altLang="ko-KR" dirty="0"/>
              <a:t>: for</a:t>
            </a:r>
            <a:r>
              <a:rPr lang="ko-KR" altLang="en-US" dirty="0"/>
              <a:t>문 미사용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72336" y="3714717"/>
            <a:ext cx="2304256" cy="6239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68144" y="402670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특징은  </a:t>
            </a:r>
            <a:r>
              <a:rPr lang="en-US" altLang="ko-KR" dirty="0"/>
              <a:t>array </a:t>
            </a:r>
            <a:r>
              <a:rPr lang="ko-KR" altLang="en-US" dirty="0"/>
              <a:t>원소 만큼 자동으로 순환 계산해서 </a:t>
            </a:r>
            <a:r>
              <a:rPr lang="en-US" altLang="ko-KR" dirty="0" err="1"/>
              <a:t>ndarray</a:t>
            </a:r>
            <a:r>
              <a:rPr lang="ko-KR" altLang="en-US" dirty="0"/>
              <a:t>로 반환함</a:t>
            </a:r>
          </a:p>
        </p:txBody>
      </p:sp>
      <p:cxnSp>
        <p:nvCxnSpPr>
          <p:cNvPr id="19" name="직선 화살표 연결선 18"/>
          <p:cNvCxnSpPr>
            <a:cxnSpLocks/>
            <a:stCxn id="16" idx="3"/>
            <a:endCxn id="17" idx="1"/>
          </p:cNvCxnSpPr>
          <p:nvPr/>
        </p:nvCxnSpPr>
        <p:spPr>
          <a:xfrm>
            <a:off x="3076592" y="4026703"/>
            <a:ext cx="2791552" cy="600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8508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/>
              <a:t>sqrt</a:t>
            </a:r>
            <a:r>
              <a:rPr lang="en-US" altLang="ko-KR" sz="2800" dirty="0"/>
              <a:t>(a</a:t>
            </a:r>
            <a:r>
              <a:rPr lang="en-US" altLang="ko-KR" sz="2800" baseline="30000" dirty="0"/>
              <a:t>2  + </a:t>
            </a:r>
            <a:r>
              <a:rPr lang="en-US" altLang="ko-KR" sz="2800" dirty="0"/>
              <a:t> b</a:t>
            </a:r>
            <a:r>
              <a:rPr lang="en-US" altLang="ko-KR" sz="2800" baseline="30000" dirty="0"/>
              <a:t>2</a:t>
            </a:r>
            <a:r>
              <a:rPr lang="en-US" altLang="ko-KR" sz="2800" dirty="0"/>
              <a:t>)</a:t>
            </a:r>
            <a:r>
              <a:rPr lang="ko-KR" altLang="en-US" sz="2800" dirty="0"/>
              <a:t>을 처리하는 함수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hypot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284984"/>
            <a:ext cx="3524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7882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집합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7006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  </a:t>
            </a:r>
            <a:r>
              <a:rPr lang="ko-KR" altLang="en-US" dirty="0"/>
              <a:t>집합처럼 만드는 </a:t>
            </a:r>
            <a:r>
              <a:rPr lang="en-US" altLang="ko-KR" dirty="0"/>
              <a:t>unique </a:t>
            </a:r>
            <a:r>
              <a:rPr lang="ko-KR" altLang="en-US" dirty="0"/>
              <a:t>함수와 포함관계를 표시하는 </a:t>
            </a:r>
            <a:r>
              <a:rPr lang="en-US" altLang="ko-KR" dirty="0"/>
              <a:t>in1d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unique/in1d</a:t>
            </a:r>
            <a:endParaRPr lang="ko-KR" altLang="en-US" dirty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28575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2408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  </a:t>
            </a:r>
            <a:r>
              <a:rPr lang="ko-KR" altLang="en-US" dirty="0"/>
              <a:t>집합연산은 일단 </a:t>
            </a:r>
            <a:r>
              <a:rPr lang="en-US" altLang="ko-KR" dirty="0"/>
              <a:t>1</a:t>
            </a:r>
            <a:r>
              <a:rPr lang="ko-KR" altLang="en-US" dirty="0"/>
              <a:t>차원적으로 변환해서 합집합</a:t>
            </a:r>
            <a:r>
              <a:rPr lang="en-US" altLang="ko-KR" dirty="0"/>
              <a:t>, 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 err="1"/>
              <a:t>대칭차집합처리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집합연산하기</a:t>
            </a:r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2480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32099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652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통계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99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  </a:t>
            </a:r>
            <a:r>
              <a:rPr lang="ko-KR" altLang="en-US" dirty="0"/>
              <a:t>통계 기본 함수 제공하며 </a:t>
            </a:r>
            <a:r>
              <a:rPr lang="en-US" altLang="ko-KR" dirty="0" err="1"/>
              <a:t>cumsum</a:t>
            </a:r>
            <a:r>
              <a:rPr lang="en-US" altLang="ko-KR" dirty="0"/>
              <a:t>/</a:t>
            </a:r>
            <a:r>
              <a:rPr lang="en-US" altLang="ko-KR" dirty="0" err="1"/>
              <a:t>cumprod</a:t>
            </a:r>
            <a:r>
              <a:rPr lang="ko-KR" altLang="en-US" dirty="0"/>
              <a:t>는 각 원소의 값을 누적하는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합</a:t>
            </a:r>
            <a:r>
              <a:rPr lang="en-US" altLang="ko-KR" dirty="0"/>
              <a:t>/</a:t>
            </a: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/>
              <a:t>분산</a:t>
            </a:r>
            <a:r>
              <a:rPr lang="en-US" altLang="ko-KR" dirty="0"/>
              <a:t>/</a:t>
            </a:r>
            <a:r>
              <a:rPr lang="ko-KR" altLang="en-US" dirty="0"/>
              <a:t>표준편차</a:t>
            </a:r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2996952"/>
            <a:ext cx="56864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7420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값이 최대값</a:t>
            </a:r>
            <a:r>
              <a:rPr lang="en-US" altLang="ko-KR" dirty="0"/>
              <a:t>/</a:t>
            </a:r>
            <a:r>
              <a:rPr lang="ko-KR" altLang="en-US" dirty="0" err="1"/>
              <a:t>최소값를</a:t>
            </a:r>
            <a:r>
              <a:rPr lang="ko-KR" altLang="en-US" dirty="0"/>
              <a:t> 구하거나 값의 최대값과 최소값의 인덱스를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최대값</a:t>
            </a:r>
            <a:r>
              <a:rPr lang="en-US" altLang="ko-KR" dirty="0"/>
              <a:t>/</a:t>
            </a:r>
            <a:r>
              <a:rPr lang="ko-KR" altLang="en-US" dirty="0"/>
              <a:t>최소값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84984"/>
            <a:ext cx="372655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3744415" cy="304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494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Shape </a:t>
            </a:r>
            <a:r>
              <a:rPr lang="ko-KR" altLang="en-US" dirty="0"/>
              <a:t>조정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305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Flatten </a:t>
            </a:r>
            <a:r>
              <a:rPr lang="ko-KR" altLang="en-US" dirty="0" err="1"/>
              <a:t>메소드는</a:t>
            </a:r>
            <a:r>
              <a:rPr lang="ko-KR" altLang="en-US" dirty="0"/>
              <a:t> 하나의 별도의 새로운 객체를 만들기 위해  </a:t>
            </a:r>
            <a:r>
              <a:rPr lang="en-US" altLang="ko-KR" dirty="0"/>
              <a:t>copy </a:t>
            </a:r>
            <a:r>
              <a:rPr lang="ko-KR" altLang="en-US" dirty="0"/>
              <a:t>연산을 사용하지만  </a:t>
            </a:r>
            <a:r>
              <a:rPr lang="en-US" altLang="ko-KR" dirty="0"/>
              <a:t>ravel</a:t>
            </a:r>
            <a:r>
              <a:rPr lang="ko-KR" altLang="en-US" dirty="0"/>
              <a:t>은 </a:t>
            </a:r>
            <a:r>
              <a:rPr lang="en-US" altLang="ko-KR" dirty="0"/>
              <a:t>view</a:t>
            </a:r>
            <a:r>
              <a:rPr lang="ko-KR" altLang="en-US" dirty="0"/>
              <a:t>만 제공하므로 갱신하면 기존 </a:t>
            </a:r>
            <a:r>
              <a:rPr lang="en-US" altLang="ko-KR" dirty="0" err="1"/>
              <a:t>ndarray</a:t>
            </a:r>
            <a:r>
              <a:rPr lang="ko-KR" altLang="en-US"/>
              <a:t>가 변경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Flatten/ravel </a:t>
            </a:r>
            <a:r>
              <a:rPr lang="ko-KR" altLang="en-US" dirty="0" err="1"/>
              <a:t>메소드의</a:t>
            </a:r>
            <a:r>
              <a:rPr lang="ko-KR" altLang="en-US" dirty="0"/>
              <a:t> 차이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397" y="3284984"/>
            <a:ext cx="3514725" cy="275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580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다차원에서 </a:t>
            </a:r>
            <a:r>
              <a:rPr lang="en-US" altLang="ko-KR" dirty="0"/>
              <a:t>flat</a:t>
            </a:r>
            <a:r>
              <a:rPr lang="ko-KR" altLang="en-US" dirty="0"/>
              <a:t>으로 처리시 </a:t>
            </a:r>
            <a:r>
              <a:rPr lang="en-US" altLang="ko-KR" dirty="0"/>
              <a:t>order</a:t>
            </a:r>
            <a:r>
              <a:rPr lang="ko-KR" altLang="en-US" dirty="0"/>
              <a:t>로 </a:t>
            </a:r>
            <a:r>
              <a:rPr lang="en-US" altLang="ko-KR" dirty="0"/>
              <a:t>c</a:t>
            </a:r>
            <a:r>
              <a:rPr lang="ko-KR" altLang="en-US" dirty="0"/>
              <a:t>언어타입과 </a:t>
            </a:r>
            <a:r>
              <a:rPr lang="en-US" altLang="ko-KR" dirty="0" err="1"/>
              <a:t>fortran</a:t>
            </a:r>
            <a:r>
              <a:rPr lang="en-US" altLang="ko-KR" dirty="0"/>
              <a:t> </a:t>
            </a:r>
            <a:r>
              <a:rPr lang="ko-KR" altLang="en-US" dirty="0"/>
              <a:t>언어타입으로 표현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Flatten/ravel </a:t>
            </a:r>
            <a:r>
              <a:rPr lang="ko-KR" altLang="en-US" dirty="0" err="1"/>
              <a:t>메소드</a:t>
            </a:r>
            <a:r>
              <a:rPr lang="en-US" altLang="ko-KR" dirty="0"/>
              <a:t>: order </a:t>
            </a:r>
            <a:endParaRPr lang="ko-KR" altLang="en-US" dirty="0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24944"/>
            <a:ext cx="3419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41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r>
              <a:rPr lang="ko-KR" altLang="en-US" dirty="0"/>
              <a:t>와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계산 성능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numpy.ndarray</a:t>
            </a:r>
            <a:r>
              <a:rPr lang="ko-KR" altLang="en-US" sz="2800" dirty="0"/>
              <a:t>로 계산시 </a:t>
            </a:r>
            <a:r>
              <a:rPr lang="en-US" altLang="ko-KR" sz="2800" dirty="0"/>
              <a:t>python list </a:t>
            </a:r>
            <a:r>
              <a:rPr lang="ko-KR" altLang="en-US" sz="2800" dirty="0"/>
              <a:t>타입에 비해 계산 속도가 빠름</a:t>
            </a:r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518457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85184"/>
            <a:ext cx="3457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335699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배열을 </a:t>
            </a:r>
            <a:r>
              <a:rPr lang="en-US" altLang="ko-KR" dirty="0"/>
              <a:t>c</a:t>
            </a:r>
            <a:r>
              <a:rPr lang="ko-KR" altLang="en-US" dirty="0"/>
              <a:t>언어처럼 관리하므로 별도의 </a:t>
            </a:r>
            <a:r>
              <a:rPr lang="en-US" altLang="ko-KR" dirty="0"/>
              <a:t>index</a:t>
            </a:r>
            <a:r>
              <a:rPr lang="ko-KR" altLang="en-US" dirty="0"/>
              <a:t>를 구성하지 않으므로 계산속도 빠름</a:t>
            </a:r>
          </a:p>
        </p:txBody>
      </p:sp>
    </p:spTree>
    <p:extLst>
      <p:ext uri="{BB962C8B-B14F-4D97-AF65-F5344CB8AC3E}">
        <p14:creationId xmlns:p14="http://schemas.microsoft.com/office/powerpoint/2010/main" val="2843330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reshape(a, </a:t>
            </a:r>
            <a:r>
              <a:rPr lang="en-US" altLang="ko-KR" dirty="0" err="1"/>
              <a:t>newshape</a:t>
            </a:r>
            <a:r>
              <a:rPr lang="en-US" altLang="ko-KR" dirty="0"/>
              <a:t>, order='C')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array-like, </a:t>
            </a:r>
            <a:r>
              <a:rPr lang="en-US" altLang="ko-KR" dirty="0" err="1"/>
              <a:t>newshape</a:t>
            </a:r>
            <a:r>
              <a:rPr lang="ko-KR" altLang="en-US" dirty="0"/>
              <a:t>는 </a:t>
            </a:r>
            <a:r>
              <a:rPr lang="en-US" altLang="ko-KR" dirty="0" err="1"/>
              <a:t>int</a:t>
            </a:r>
            <a:r>
              <a:rPr lang="en-US" altLang="ko-KR" dirty="0"/>
              <a:t>, tuple, </a:t>
            </a:r>
          </a:p>
          <a:p>
            <a:pPr marL="457200" lvl="1" indent="0" fontAlgn="base">
              <a:buNone/>
            </a:pPr>
            <a:r>
              <a:rPr lang="en-US" altLang="ko-KR" dirty="0"/>
              <a:t>order</a:t>
            </a:r>
            <a:r>
              <a:rPr lang="ko-KR" altLang="en-US" dirty="0"/>
              <a:t>는</a:t>
            </a:r>
            <a:r>
              <a:rPr lang="en-US" altLang="ko-KR" dirty="0"/>
              <a:t>'C', 'F', 'A‘</a:t>
            </a:r>
            <a:r>
              <a:rPr lang="ko-KR" altLang="en-US" dirty="0"/>
              <a:t>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reshape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89499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5541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axis=0)</a:t>
            </a:r>
            <a:r>
              <a:rPr lang="ko-KR" altLang="en-US" dirty="0"/>
              <a:t>로 </a:t>
            </a:r>
            <a:r>
              <a:rPr lang="en-US" altLang="ko-KR" dirty="0"/>
              <a:t>array</a:t>
            </a:r>
            <a:r>
              <a:rPr lang="ko-KR" altLang="en-US" dirty="0"/>
              <a:t>를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: 1</a:t>
            </a:r>
            <a:r>
              <a:rPr lang="ko-KR" altLang="en-US" dirty="0"/>
              <a:t>차원 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74441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741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axis=0)</a:t>
            </a:r>
            <a:r>
              <a:rPr lang="ko-KR" altLang="en-US" dirty="0"/>
              <a:t>로 </a:t>
            </a:r>
            <a:r>
              <a:rPr lang="en-US" altLang="ko-KR" dirty="0"/>
              <a:t>array</a:t>
            </a:r>
            <a:r>
              <a:rPr lang="ko-KR" altLang="en-US" dirty="0"/>
              <a:t>를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: n</a:t>
            </a:r>
            <a:r>
              <a:rPr lang="ko-KR" altLang="en-US" dirty="0"/>
              <a:t>차원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3384376" cy="366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6539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fr-FR" altLang="ko-KR" dirty="0"/>
              <a:t>np.newaxis </a:t>
            </a:r>
            <a:r>
              <a:rPr lang="ko-KR" altLang="en-US" dirty="0"/>
              <a:t>변수는 </a:t>
            </a:r>
            <a:r>
              <a:rPr lang="en-US" altLang="ko-KR" dirty="0"/>
              <a:t>slice </a:t>
            </a:r>
            <a:r>
              <a:rPr lang="ko-KR" altLang="en-US" dirty="0"/>
              <a:t>처리와 같이 사용해서 축을 바꿈 </a:t>
            </a:r>
            <a:r>
              <a:rPr lang="en-US" altLang="ko-KR" dirty="0"/>
              <a:t>1</a:t>
            </a:r>
            <a:r>
              <a:rPr lang="ko-KR" altLang="en-US" dirty="0"/>
              <a:t>행 배열은 </a:t>
            </a:r>
            <a:r>
              <a:rPr lang="en-US" altLang="ko-KR" dirty="0"/>
              <a:t>1</a:t>
            </a:r>
            <a:r>
              <a:rPr lang="ko-KR" altLang="en-US" dirty="0"/>
              <a:t>열 배열로 </a:t>
            </a:r>
            <a:r>
              <a:rPr lang="en-US" altLang="ko-KR" dirty="0"/>
              <a:t>2</a:t>
            </a:r>
            <a:r>
              <a:rPr lang="ko-KR" altLang="en-US" dirty="0"/>
              <a:t>행</a:t>
            </a:r>
            <a:r>
              <a:rPr lang="en-US" altLang="ko-KR" dirty="0"/>
              <a:t>3</a:t>
            </a:r>
            <a:r>
              <a:rPr lang="ko-KR" altLang="en-US" dirty="0"/>
              <a:t>열 배열은 </a:t>
            </a:r>
            <a:r>
              <a:rPr lang="en-US" altLang="ko-KR" dirty="0"/>
              <a:t>3</a:t>
            </a:r>
            <a:r>
              <a:rPr lang="ko-KR" altLang="en-US" dirty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 배열로 변환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np.newaxis </a:t>
            </a:r>
            <a:r>
              <a:rPr lang="ko-KR" altLang="en-US" dirty="0"/>
              <a:t>변수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456384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4386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</a:t>
            </a:r>
            <a:r>
              <a:rPr lang="ko-KR" altLang="en-US" dirty="0"/>
              <a:t>배열에 대한 </a:t>
            </a:r>
            <a:r>
              <a:rPr lang="en-US" altLang="ko-KR" dirty="0"/>
              <a:t>Reps</a:t>
            </a:r>
            <a:r>
              <a:rPr lang="ko-KR" altLang="en-US" dirty="0"/>
              <a:t>는 </a:t>
            </a:r>
            <a:r>
              <a:rPr lang="en-US" altLang="ko-KR" dirty="0"/>
              <a:t>axis </a:t>
            </a:r>
            <a:r>
              <a:rPr lang="ko-KR" altLang="en-US" dirty="0"/>
              <a:t>축에 따른 반복을 표시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numpy.tile</a:t>
            </a:r>
            <a:r>
              <a:rPr lang="en-US" altLang="ko-KR" dirty="0"/>
              <a:t>(A, reps)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tile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34074" y="2924944"/>
            <a:ext cx="394198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x = </a:t>
            </a:r>
            <a:r>
              <a:rPr lang="en-US" altLang="ko-KR" dirty="0" err="1"/>
              <a:t>np.array</a:t>
            </a:r>
            <a:r>
              <a:rPr lang="en-US" altLang="ko-KR" dirty="0"/>
              <a:t>([ [1, 2], [3, 4]]) </a:t>
            </a:r>
          </a:p>
          <a:p>
            <a:r>
              <a:rPr lang="en-US" altLang="ko-KR" dirty="0" err="1"/>
              <a:t>np.tile</a:t>
            </a:r>
            <a:r>
              <a:rPr lang="en-US" altLang="ko-KR" dirty="0"/>
              <a:t>(x, (3,4))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013175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Reps</a:t>
            </a:r>
            <a:r>
              <a:rPr lang="ko-KR" altLang="en-US" dirty="0"/>
              <a:t>가 스칼라 값은 배수만큼 증가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Reps</a:t>
            </a:r>
            <a:r>
              <a:rPr lang="ko-KR" altLang="en-US" dirty="0"/>
              <a:t>가 </a:t>
            </a:r>
            <a:r>
              <a:rPr lang="ko-KR" altLang="en-US" dirty="0" err="1"/>
              <a:t>벡터값</a:t>
            </a:r>
            <a:r>
              <a:rPr lang="ko-KR" altLang="en-US" dirty="0"/>
              <a:t> 일 경우 행과 열에 따라 추가</a:t>
            </a:r>
          </a:p>
        </p:txBody>
      </p:sp>
      <p:pic>
        <p:nvPicPr>
          <p:cNvPr id="20482" name="Picture 2" descr="Illustrating the way of working of the til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28860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5229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Tile </a:t>
            </a:r>
            <a:r>
              <a:rPr lang="ko-KR" altLang="en-US" dirty="0"/>
              <a:t>함수를 이용해서 </a:t>
            </a:r>
            <a:r>
              <a:rPr lang="en-US" altLang="ko-KR" dirty="0" err="1"/>
              <a:t>array_like</a:t>
            </a:r>
            <a:r>
              <a:rPr lang="ko-KR" altLang="en-US" dirty="0"/>
              <a:t>를 모형에 따라</a:t>
            </a:r>
            <a:r>
              <a:rPr lang="en-US" altLang="ko-KR" dirty="0" err="1"/>
              <a:t>ndarray</a:t>
            </a:r>
            <a:r>
              <a:rPr lang="ko-KR" altLang="en-US" dirty="0"/>
              <a:t>로 변환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Array_like</a:t>
            </a:r>
            <a:r>
              <a:rPr lang="ko-KR" altLang="en-US" dirty="0"/>
              <a:t>를 </a:t>
            </a:r>
            <a:r>
              <a:rPr lang="en-US" altLang="ko-KR" dirty="0" err="1"/>
              <a:t>ndarray</a:t>
            </a:r>
            <a:r>
              <a:rPr lang="ko-KR" altLang="en-US" dirty="0"/>
              <a:t>로 변환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384376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616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함수는 </a:t>
            </a:r>
            <a:r>
              <a:rPr lang="en-US" altLang="ko-KR" dirty="0"/>
              <a:t>row</a:t>
            </a:r>
            <a:r>
              <a:rPr lang="ko-KR" altLang="en-US" dirty="0"/>
              <a:t>단위로 통합하고 </a:t>
            </a:r>
            <a:r>
              <a:rPr lang="en-US" altLang="ko-KR" dirty="0" err="1"/>
              <a:t>column_stack</a:t>
            </a:r>
            <a:r>
              <a:rPr lang="ko-KR" altLang="en-US" dirty="0"/>
              <a:t>함수는 </a:t>
            </a:r>
            <a:r>
              <a:rPr lang="en-US" altLang="ko-KR" dirty="0"/>
              <a:t>column </a:t>
            </a:r>
            <a:r>
              <a:rPr lang="ko-KR" altLang="en-US" dirty="0"/>
              <a:t>단위로 통합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row/column stack </a:t>
            </a:r>
            <a:r>
              <a:rPr lang="ko-KR" altLang="en-US" dirty="0"/>
              <a:t>함수 </a:t>
            </a:r>
            <a:r>
              <a:rPr lang="en-US" altLang="ko-KR" dirty="0"/>
              <a:t>: 1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038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2170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Column_stack</a:t>
            </a:r>
            <a:r>
              <a:rPr lang="ko-KR" altLang="en-US" dirty="0"/>
              <a:t>은 행은 그대로이고 열이 추가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은 열은 그대로이고 행의 추가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row/column stack </a:t>
            </a:r>
            <a:r>
              <a:rPr lang="ko-KR" altLang="en-US" dirty="0"/>
              <a:t>함수 </a:t>
            </a:r>
            <a:r>
              <a:rPr lang="en-US" altLang="ko-KR" dirty="0"/>
              <a:t>: 2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23" y="3447053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523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count_nonzero</a:t>
            </a:r>
            <a:r>
              <a:rPr lang="en-US" altLang="ko-KR" dirty="0"/>
              <a:t> </a:t>
            </a:r>
            <a:r>
              <a:rPr lang="ko-KR" altLang="en-US" dirty="0"/>
              <a:t>함수를 이용해서 개수 확인 및 </a:t>
            </a:r>
            <a:r>
              <a:rPr lang="en-US" altLang="ko-KR" dirty="0" err="1"/>
              <a:t>flatnonzero</a:t>
            </a:r>
            <a:r>
              <a:rPr lang="en-US" altLang="ko-KR" dirty="0"/>
              <a:t> </a:t>
            </a:r>
            <a:r>
              <a:rPr lang="ko-KR" altLang="en-US" dirty="0"/>
              <a:t>함수를 이용해서 인덱스를 식별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nonzero </a:t>
            </a:r>
            <a:r>
              <a:rPr lang="ko-KR" altLang="en-US" dirty="0"/>
              <a:t>확인 함수 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524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260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File </a:t>
            </a:r>
            <a:r>
              <a:rPr lang="ko-KR" altLang="en-US" dirty="0"/>
              <a:t>처리 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8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231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생성된 </a:t>
            </a:r>
            <a:r>
              <a:rPr lang="en-US" altLang="ko-KR" dirty="0" err="1"/>
              <a:t>ndarray</a:t>
            </a:r>
            <a:r>
              <a:rPr lang="ko-KR" altLang="en-US" dirty="0"/>
              <a:t>를 파일에 저장</a:t>
            </a:r>
            <a:r>
              <a:rPr lang="en-US" altLang="ko-KR" dirty="0"/>
              <a:t>(</a:t>
            </a:r>
            <a:r>
              <a:rPr lang="ko-KR" altLang="en-US" dirty="0" err="1"/>
              <a:t>확장자</a:t>
            </a:r>
            <a:r>
              <a:rPr lang="en-US" altLang="ko-KR" dirty="0"/>
              <a:t>: </a:t>
            </a:r>
            <a:r>
              <a:rPr lang="en-US" altLang="ko-KR" dirty="0" err="1"/>
              <a:t>nd</a:t>
            </a:r>
            <a:r>
              <a:rPr lang="en-US" altLang="ko-KR" dirty="0"/>
              <a:t>)</a:t>
            </a:r>
            <a:r>
              <a:rPr lang="ko-KR" altLang="en-US" dirty="0"/>
              <a:t>했다가 다시 </a:t>
            </a:r>
            <a:r>
              <a:rPr lang="en-US" altLang="ko-KR" dirty="0"/>
              <a:t>load</a:t>
            </a:r>
            <a:r>
              <a:rPr lang="ko-KR" altLang="en-US" dirty="0"/>
              <a:t>해서  처리가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save/load : </a:t>
            </a:r>
            <a:r>
              <a:rPr lang="ko-KR" altLang="en-US" dirty="0"/>
              <a:t>파일 처리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0" y="2924944"/>
            <a:ext cx="6086475" cy="32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31926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numpy.random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array </a:t>
            </a:r>
            <a:r>
              <a:rPr lang="ko-KR" altLang="en-US" dirty="0"/>
              <a:t>생성하기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08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주요 생성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728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rand(</a:t>
            </a:r>
            <a:r>
              <a:rPr lang="ko-KR" altLang="en-US" dirty="0"/>
              <a:t>균등분포</a:t>
            </a:r>
            <a:r>
              <a:rPr lang="en-US" altLang="ko-KR" dirty="0"/>
              <a:t>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따라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를 생성 모양이 없을 경우는 </a:t>
            </a:r>
            <a:r>
              <a:rPr lang="en-US" altLang="ko-KR" dirty="0"/>
              <a:t>scalar </a:t>
            </a:r>
            <a:r>
              <a:rPr lang="ko-KR" altLang="en-US" dirty="0"/>
              <a:t>값을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rand : uniform distribution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2312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randn</a:t>
            </a:r>
            <a:r>
              <a:rPr lang="en-US" altLang="ko-KR" dirty="0"/>
              <a:t>(</a:t>
            </a:r>
            <a:r>
              <a:rPr lang="ko-KR" altLang="en-US" dirty="0"/>
              <a:t>정규분포</a:t>
            </a:r>
            <a:r>
              <a:rPr lang="en-US" altLang="ko-KR" dirty="0"/>
              <a:t>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따라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를 생성 모양이 없을 경우는 </a:t>
            </a:r>
            <a:r>
              <a:rPr lang="en-US" altLang="ko-KR" dirty="0"/>
              <a:t>scalar </a:t>
            </a:r>
            <a:r>
              <a:rPr lang="ko-KR" altLang="en-US" dirty="0"/>
              <a:t>값을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randn</a:t>
            </a:r>
            <a:r>
              <a:rPr lang="en-US" altLang="ko-KR" dirty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/>
              <a:t>normal"distribution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0443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size=None)</a:t>
            </a:r>
            <a:r>
              <a:rPr lang="ko-KR" altLang="en-US" dirty="0"/>
              <a:t>는 </a:t>
            </a:r>
            <a:r>
              <a:rPr lang="ko-KR" altLang="en-US" dirty="0" err="1"/>
              <a:t>최저값</a:t>
            </a:r>
            <a:r>
              <a:rPr lang="en-US" altLang="ko-KR" dirty="0"/>
              <a:t>, </a:t>
            </a:r>
            <a:r>
              <a:rPr lang="ko-KR" altLang="en-US" dirty="0" err="1"/>
              <a:t>최고값</a:t>
            </a:r>
            <a:r>
              <a:rPr lang="en-US" altLang="ko-KR" dirty="0"/>
              <a:t>-1, </a:t>
            </a:r>
            <a:r>
              <a:rPr lang="ko-KR" altLang="en-US" dirty="0"/>
              <a:t>총 길이 인자를 넣어 </a:t>
            </a:r>
            <a:r>
              <a:rPr lang="en-US" altLang="ko-KR" dirty="0" err="1"/>
              <a:t>ndarray</a:t>
            </a:r>
            <a:r>
              <a:rPr lang="ko-KR" altLang="en-US" dirty="0"/>
              <a:t>로 리턴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Size</a:t>
            </a:r>
            <a:r>
              <a:rPr lang="ko-KR" altLang="en-US" dirty="0"/>
              <a:t>에 </a:t>
            </a:r>
            <a:r>
              <a:rPr lang="en-US" altLang="ko-KR" dirty="0"/>
              <a:t>tuple</a:t>
            </a:r>
            <a:r>
              <a:rPr lang="ko-KR" altLang="en-US" dirty="0"/>
              <a:t>로 </a:t>
            </a:r>
            <a:r>
              <a:rPr lang="ko-KR" altLang="en-US" dirty="0" err="1"/>
              <a:t>선언시</a:t>
            </a:r>
            <a:r>
              <a:rPr lang="ko-KR" altLang="en-US" dirty="0"/>
              <a:t> 다차원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randint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8220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(size=None)</a:t>
            </a:r>
            <a:r>
              <a:rPr lang="ko-KR" altLang="en-US" dirty="0"/>
              <a:t>에 </a:t>
            </a:r>
            <a:r>
              <a:rPr lang="en-US" altLang="ko-KR" dirty="0"/>
              <a:t>size</a:t>
            </a:r>
            <a:r>
              <a:rPr lang="ko-KR" altLang="en-US" dirty="0"/>
              <a:t>가 없을 경우는 하나의 값만 생성하고 </a:t>
            </a:r>
            <a:r>
              <a:rPr lang="en-US" altLang="ko-KR" dirty="0"/>
              <a:t>size</a:t>
            </a:r>
            <a:r>
              <a:rPr lang="ko-KR" altLang="en-US" dirty="0"/>
              <a:t>를 주면 </a:t>
            </a:r>
            <a:r>
              <a:rPr lang="en-US" altLang="ko-KR" dirty="0" err="1"/>
              <a:t>ndarray</a:t>
            </a:r>
            <a:r>
              <a:rPr lang="ko-KR" altLang="en-US" dirty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7320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ranf</a:t>
            </a:r>
            <a:r>
              <a:rPr lang="en-US" altLang="ko-KR" dirty="0"/>
              <a:t>(size=None)</a:t>
            </a:r>
            <a:r>
              <a:rPr lang="ko-KR" altLang="en-US" dirty="0"/>
              <a:t>에 </a:t>
            </a:r>
            <a:r>
              <a:rPr lang="en-US" altLang="ko-KR" dirty="0"/>
              <a:t>size</a:t>
            </a:r>
            <a:r>
              <a:rPr lang="ko-KR" altLang="en-US" dirty="0"/>
              <a:t>가 없을 경우는 하나의 값만 생성하고 </a:t>
            </a:r>
            <a:r>
              <a:rPr lang="en-US" altLang="ko-KR" dirty="0"/>
              <a:t>size</a:t>
            </a:r>
            <a:r>
              <a:rPr lang="ko-KR" altLang="en-US" dirty="0"/>
              <a:t>를 주면 </a:t>
            </a:r>
            <a:r>
              <a:rPr lang="en-US" altLang="ko-KR" dirty="0" err="1"/>
              <a:t>ndarray</a:t>
            </a:r>
            <a:r>
              <a:rPr lang="ko-KR" altLang="en-US" dirty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ranf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60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random(size=None)</a:t>
            </a:r>
            <a:r>
              <a:rPr lang="ko-KR" altLang="en-US" dirty="0"/>
              <a:t>에 </a:t>
            </a:r>
            <a:r>
              <a:rPr lang="en-US" altLang="ko-KR" dirty="0"/>
              <a:t>size</a:t>
            </a:r>
            <a:r>
              <a:rPr lang="ko-KR" altLang="en-US" dirty="0"/>
              <a:t>가 없을 경우는 하나의 값만 생성하고 </a:t>
            </a:r>
            <a:r>
              <a:rPr lang="en-US" altLang="ko-KR" dirty="0"/>
              <a:t>size</a:t>
            </a:r>
            <a:r>
              <a:rPr lang="ko-KR" altLang="en-US" dirty="0"/>
              <a:t>를 주면 </a:t>
            </a:r>
            <a:r>
              <a:rPr lang="en-US" altLang="ko-KR" dirty="0" err="1"/>
              <a:t>ndarray</a:t>
            </a:r>
            <a:r>
              <a:rPr lang="ko-KR" altLang="en-US" dirty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random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0612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Random generator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생성시 </a:t>
            </a:r>
            <a:r>
              <a:rPr lang="en-US" altLang="ko-KR" dirty="0"/>
              <a:t>shape, </a:t>
            </a:r>
            <a:r>
              <a:rPr lang="en-US" altLang="ko-KR" dirty="0" err="1"/>
              <a:t>dtype,strides</a:t>
            </a:r>
            <a:r>
              <a:rPr lang="ko-KR" altLang="en-US" dirty="0"/>
              <a:t>이 </a:t>
            </a:r>
            <a:r>
              <a:rPr lang="ko-KR" altLang="en-US" dirty="0" err="1"/>
              <a:t>인스턴스</a:t>
            </a:r>
            <a:r>
              <a:rPr lang="ko-KR" altLang="en-US" dirty="0"/>
              <a:t> 속성이 생성됨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ko-KR" altLang="en-US" dirty="0"/>
              <a:t>주요 변수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57191"/>
              </p:ext>
            </p:extLst>
          </p:nvPr>
        </p:nvGraphicFramePr>
        <p:xfrm>
          <a:off x="4211960" y="2733342"/>
          <a:ext cx="4320480" cy="3603793"/>
        </p:xfrm>
        <a:graphic>
          <a:graphicData uri="http://schemas.openxmlformats.org/drawingml/2006/table">
            <a:tbl>
              <a:tblPr/>
              <a:tblGrid>
                <a:gridCol w="1273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6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9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6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ndarray.ndim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차원</a:t>
                      </a:r>
                      <a:endParaRPr kumimoji="0"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ndarray.shape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다차원 모습</a:t>
                      </a:r>
                      <a:endParaRPr kumimoji="0"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6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ndarray.size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</a:t>
                      </a:r>
                      <a:r>
                        <a:rPr kumimoji="0" lang="ko-KR" altLang="en-US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21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ndarray.dtype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 타입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3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ndarray.itemsize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사이즈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623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ndarray.data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데이터는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크기의  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값으로 표현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3435696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6166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RandomState</a:t>
            </a:r>
            <a:r>
              <a:rPr lang="en-US" altLang="ko-KR" dirty="0"/>
              <a:t> :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4201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Seed</a:t>
            </a:r>
            <a:r>
              <a:rPr lang="ko-KR" altLang="en-US" sz="2800" dirty="0"/>
              <a:t>는</a:t>
            </a:r>
            <a:r>
              <a:rPr lang="en-US" altLang="ko-KR" sz="2800" dirty="0"/>
              <a:t> </a:t>
            </a:r>
            <a:r>
              <a:rPr lang="ko-KR" altLang="en-US" sz="2800" dirty="0"/>
              <a:t>반복 가능한 것을 처리할 때 사용하면 </a:t>
            </a:r>
            <a:r>
              <a:rPr lang="en-US" altLang="ko-KR" sz="2800" dirty="0"/>
              <a:t>get-state()</a:t>
            </a:r>
            <a:r>
              <a:rPr lang="ko-KR" altLang="en-US" sz="2800" dirty="0"/>
              <a:t>로 처리하면 현재 상태가 출력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RandomState</a:t>
            </a:r>
            <a:r>
              <a:rPr lang="en-US" altLang="ko-KR" dirty="0"/>
              <a:t> :seed/</a:t>
            </a:r>
            <a:r>
              <a:rPr lang="en-US" altLang="ko-KR" dirty="0" err="1"/>
              <a:t>get_state</a:t>
            </a:r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418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seed</a:t>
            </a:r>
            <a:r>
              <a:rPr lang="ko-KR" altLang="en-US" dirty="0"/>
              <a:t>는 반복적인 </a:t>
            </a:r>
            <a:r>
              <a:rPr lang="en-US" altLang="ko-KR" dirty="0"/>
              <a:t>random</a:t>
            </a:r>
            <a:r>
              <a:rPr lang="ko-KR" altLang="en-US" dirty="0"/>
              <a:t>을 동일한 범주에서 처리하기 위한 방식으로 </a:t>
            </a:r>
            <a:r>
              <a:rPr lang="en-US" altLang="ko-KR" dirty="0"/>
              <a:t>random</a:t>
            </a:r>
            <a:r>
              <a:rPr lang="ko-KR" altLang="en-US" dirty="0"/>
              <a:t>변수를 고정시킴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seed 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03244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3695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Distributions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775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n</a:t>
            </a:r>
            <a:r>
              <a:rPr lang="ko-KR" altLang="en-US" sz="2800" dirty="0"/>
              <a:t>은 </a:t>
            </a:r>
            <a:r>
              <a:rPr lang="en-US" altLang="ko-KR" sz="2800" dirty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/>
              <a:t>이항 분포에서 작성한 것임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Binomial : </a:t>
            </a:r>
            <a:r>
              <a:rPr lang="ko-KR" altLang="en-US" dirty="0"/>
              <a:t>이항분포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77165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[low, high)</a:t>
            </a:r>
            <a:r>
              <a:rPr lang="ko-KR" altLang="en-US" sz="2800" dirty="0"/>
              <a:t>는</a:t>
            </a:r>
            <a:r>
              <a:rPr lang="en-US" altLang="ko-KR" sz="2800" dirty="0"/>
              <a:t> low</a:t>
            </a:r>
            <a:r>
              <a:rPr lang="ko-KR" altLang="en-US" sz="2800" dirty="0"/>
              <a:t>를 포함하지만 </a:t>
            </a:r>
            <a:r>
              <a:rPr lang="en-US" altLang="ko-KR" sz="2800" dirty="0"/>
              <a:t>high</a:t>
            </a:r>
            <a:r>
              <a:rPr lang="ko-KR" altLang="en-US" sz="2800" dirty="0"/>
              <a:t>를 포함하지 않는 정규분로를 표시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Uniform 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9069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a 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=1) </a:t>
            </a:r>
            <a:r>
              <a:rPr lang="ko-KR" altLang="en-US" sz="2800" dirty="0"/>
              <a:t>표시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94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주요 순서처리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879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순열의 값인 원소로 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1672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choice(a, size=None, replace=True, p=None)</a:t>
            </a:r>
          </a:p>
          <a:p>
            <a:pPr marL="457200" lvl="1" indent="0" fontAlgn="base">
              <a:buNone/>
            </a:pPr>
            <a:r>
              <a:rPr lang="en-US" altLang="ko-KR" dirty="0"/>
              <a:t>A</a:t>
            </a:r>
            <a:r>
              <a:rPr lang="ko-KR" altLang="en-US" dirty="0"/>
              <a:t>값을 </a:t>
            </a:r>
            <a:r>
              <a:rPr lang="en-US" altLang="ko-KR" dirty="0" err="1"/>
              <a:t>int</a:t>
            </a:r>
            <a:r>
              <a:rPr lang="en-US" altLang="ko-KR" dirty="0"/>
              <a:t>, size</a:t>
            </a:r>
            <a:r>
              <a:rPr lang="ko-KR" altLang="en-US" dirty="0"/>
              <a:t>는 모형</a:t>
            </a:r>
            <a:r>
              <a:rPr lang="en-US" altLang="ko-KR" dirty="0"/>
              <a:t>, p</a:t>
            </a:r>
            <a:r>
              <a:rPr lang="ko-KR" altLang="en-US" dirty="0"/>
              <a:t>는 나오는 원소에 대한 확률을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choice : </a:t>
            </a:r>
            <a:r>
              <a:rPr lang="en-US" altLang="ko-KR" dirty="0" err="1"/>
              <a:t>int</a:t>
            </a:r>
            <a:endParaRPr lang="ko-KR" altLang="en-US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032448" cy="39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78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err="1"/>
              <a:t>일차원과</a:t>
            </a:r>
            <a:r>
              <a:rPr lang="ko-KR" altLang="en-US" sz="2800" dirty="0"/>
              <a:t> 다차원의 원소 개수를 </a:t>
            </a:r>
            <a:r>
              <a:rPr lang="en-US" altLang="ko-KR" sz="2800" dirty="0" err="1"/>
              <a:t>len</a:t>
            </a:r>
            <a:r>
              <a:rPr lang="en-US" altLang="ko-KR" sz="2800" dirty="0"/>
              <a:t>()</a:t>
            </a:r>
            <a:r>
              <a:rPr lang="ko-KR" altLang="en-US" sz="2800" dirty="0"/>
              <a:t>함수로 처리시 다른 결과가 나옴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ko-KR" altLang="en-US" dirty="0"/>
              <a:t>주요 변수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93591"/>
              </p:ext>
            </p:extLst>
          </p:nvPr>
        </p:nvGraphicFramePr>
        <p:xfrm>
          <a:off x="4932040" y="2836804"/>
          <a:ext cx="3660114" cy="3924167"/>
        </p:xfrm>
        <a:graphic>
          <a:graphicData uri="http://schemas.openxmlformats.org/drawingml/2006/table">
            <a:tbl>
              <a:tblPr/>
              <a:tblGrid>
                <a:gridCol w="142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0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ndarray.real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실수값</a:t>
                      </a:r>
                      <a:endParaRPr kumimoji="0"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ndarray.imag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허수값</a:t>
                      </a:r>
                      <a:endParaRPr kumimoji="0"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1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ndarray.strides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6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ndarray.base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다른 곳에 할당할 경우 그 원천에 대한 것을 가지고 있음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84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/>
                        <a:t>flat</a:t>
                      </a:r>
                      <a:endParaRPr lang="en-US" altLang="ko-KR" sz="1200" dirty="0"/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객체가 차원을 가질 경우 하나로 연계해서 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</a:t>
                      </a:r>
                      <a:r>
                        <a:rPr kumimoji="0" lang="ko-KR" altLang="en-US" sz="12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역핼력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36804"/>
            <a:ext cx="395989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406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/>
              <a:t>값을 </a:t>
            </a:r>
            <a:r>
              <a:rPr lang="en-US" altLang="ko-KR" dirty="0"/>
              <a:t>array, size</a:t>
            </a:r>
            <a:r>
              <a:rPr lang="ko-KR" altLang="en-US" dirty="0"/>
              <a:t>는 모형</a:t>
            </a:r>
            <a:r>
              <a:rPr lang="en-US" altLang="ko-KR" dirty="0"/>
              <a:t>,replace=False</a:t>
            </a:r>
            <a:r>
              <a:rPr lang="ko-KR" altLang="en-US" dirty="0"/>
              <a:t>는 사이즈 </a:t>
            </a:r>
            <a:endParaRPr lang="en-US" altLang="ko-KR" dirty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/>
              <a:t>변경 불가</a:t>
            </a:r>
            <a:r>
              <a:rPr lang="en-US" altLang="ko-KR" dirty="0"/>
              <a:t>, p</a:t>
            </a:r>
            <a:r>
              <a:rPr lang="ko-KR" altLang="en-US" dirty="0"/>
              <a:t>는 나오는 원소에 대한 확률을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choice : replace </a:t>
            </a:r>
            <a:r>
              <a:rPr lang="ko-KR" altLang="en-US" dirty="0"/>
              <a:t>속성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29847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109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선형대수 기초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차원 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172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차원이해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15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차원</a:t>
            </a:r>
            <a:r>
              <a:rPr lang="en-US" altLang="ko-KR" dirty="0"/>
              <a:t>(</a:t>
            </a:r>
            <a:r>
              <a:rPr lang="ko-KR" altLang="en-US" dirty="0"/>
              <a:t>次元</a:t>
            </a:r>
            <a:r>
              <a:rPr lang="en-US" altLang="ko-KR" dirty="0"/>
              <a:t>)</a:t>
            </a:r>
            <a:r>
              <a:rPr lang="ko-KR" altLang="en-US" dirty="0"/>
              <a:t>은 수학에서 공간 내에 있는 점 등의 위치를 나타내기 위해 필요한 축의 개수를 말함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기하</a:t>
            </a:r>
            <a:r>
              <a:rPr lang="en-US" altLang="ko-KR" dirty="0"/>
              <a:t> </a:t>
            </a:r>
            <a:r>
              <a:rPr lang="ko-KR" altLang="en-US" dirty="0"/>
              <a:t>차원</a:t>
            </a:r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645024"/>
            <a:ext cx="6362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3908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Tensor</a:t>
            </a:r>
            <a:r>
              <a:rPr lang="ko-KR" altLang="en-US" dirty="0"/>
              <a:t>는 </a:t>
            </a:r>
            <a:r>
              <a:rPr lang="en-US" altLang="ko-KR" dirty="0"/>
              <a:t>n</a:t>
            </a:r>
            <a:r>
              <a:rPr lang="ko-KR" altLang="en-US" dirty="0"/>
              <a:t>차원 </a:t>
            </a:r>
            <a:r>
              <a:rPr lang="en-US" altLang="ko-KR" dirty="0"/>
              <a:t>array</a:t>
            </a:r>
            <a:r>
              <a:rPr lang="ko-KR" altLang="en-US" dirty="0"/>
              <a:t>를 표시</a:t>
            </a:r>
            <a:r>
              <a:rPr lang="en-US" altLang="ko-KR" dirty="0"/>
              <a:t>, 1</a:t>
            </a:r>
            <a:r>
              <a:rPr lang="ko-KR" altLang="en-US" dirty="0"/>
              <a:t>차원은 벡터</a:t>
            </a:r>
            <a:r>
              <a:rPr lang="en-US" altLang="ko-KR" dirty="0"/>
              <a:t>, 2</a:t>
            </a:r>
            <a:r>
              <a:rPr lang="ko-KR" altLang="en-US" dirty="0"/>
              <a:t>차원은 </a:t>
            </a:r>
            <a:r>
              <a:rPr lang="en-US" altLang="ko-KR" dirty="0"/>
              <a:t>matrix, 3</a:t>
            </a:r>
            <a:r>
              <a:rPr lang="ko-KR" altLang="en-US" dirty="0"/>
              <a:t>차원은 </a:t>
            </a:r>
            <a:r>
              <a:rPr lang="en-US" altLang="ko-KR" dirty="0"/>
              <a:t>cube, 4</a:t>
            </a:r>
            <a:r>
              <a:rPr lang="ko-KR" altLang="en-US" dirty="0"/>
              <a:t>차원은 </a:t>
            </a:r>
            <a:r>
              <a:rPr lang="en-US" altLang="ko-KR" dirty="0"/>
              <a:t>cube</a:t>
            </a:r>
            <a:r>
              <a:rPr lang="ko-KR" altLang="en-US" dirty="0"/>
              <a:t>의 </a:t>
            </a:r>
            <a:r>
              <a:rPr lang="en-US" altLang="ko-KR" dirty="0"/>
              <a:t>, vector, 5</a:t>
            </a:r>
            <a:r>
              <a:rPr lang="ko-KR" altLang="en-US" dirty="0"/>
              <a:t>차원은 </a:t>
            </a:r>
            <a:r>
              <a:rPr lang="en-US" altLang="ko-KR" dirty="0"/>
              <a:t>cube</a:t>
            </a:r>
            <a:r>
              <a:rPr lang="ko-KR" altLang="en-US" dirty="0"/>
              <a:t>의 </a:t>
            </a:r>
            <a:r>
              <a:rPr lang="en-US" altLang="ko-KR" dirty="0"/>
              <a:t>matrix, 6</a:t>
            </a:r>
            <a:r>
              <a:rPr lang="ko-KR" altLang="en-US" dirty="0"/>
              <a:t>차원은 </a:t>
            </a:r>
            <a:r>
              <a:rPr lang="en-US" altLang="ko-KR" dirty="0"/>
              <a:t>cube</a:t>
            </a:r>
            <a:r>
              <a:rPr lang="ko-KR" altLang="en-US" dirty="0"/>
              <a:t>의 </a:t>
            </a:r>
            <a:r>
              <a:rPr lang="en-US" altLang="ko-KR" dirty="0"/>
              <a:t>cube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tensor </a:t>
            </a:r>
            <a:r>
              <a:rPr lang="ko-KR" altLang="en-US" dirty="0"/>
              <a:t>차원</a:t>
            </a:r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68" y="3284984"/>
            <a:ext cx="5857875" cy="331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15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034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벡터란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725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스칼라는 </a:t>
            </a:r>
            <a:r>
              <a:rPr lang="en-US" altLang="ko-KR" dirty="0"/>
              <a:t>number, vector</a:t>
            </a:r>
            <a:r>
              <a:rPr lang="ko-KR" altLang="en-US" dirty="0"/>
              <a:t>는 숫자들의 </a:t>
            </a:r>
            <a:r>
              <a:rPr lang="en-US" altLang="ko-KR" dirty="0"/>
              <a:t>list(row or column), matrix</a:t>
            </a:r>
            <a:r>
              <a:rPr lang="ko-KR" altLang="en-US" dirty="0"/>
              <a:t>는 숫자들의 </a:t>
            </a:r>
            <a:r>
              <a:rPr lang="en-US" altLang="ko-KR" dirty="0"/>
              <a:t>array( rows, columns) </a:t>
            </a:r>
            <a:r>
              <a:rPr lang="ko-KR" altLang="en-US" dirty="0"/>
              <a:t>그리고 </a:t>
            </a:r>
            <a:r>
              <a:rPr lang="en-US" altLang="ko-KR" dirty="0"/>
              <a:t>vector</a:t>
            </a:r>
            <a:r>
              <a:rPr lang="ko-KR" altLang="en-US" dirty="0"/>
              <a:t>는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/>
              <a:t>행렬</a:t>
            </a:r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491880" y="56231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7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76" y="5623173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2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함수와 </a:t>
            </a:r>
            <a:r>
              <a:rPr lang="ko-KR" altLang="en-US" dirty="0" err="1"/>
              <a:t>메소드가</a:t>
            </a:r>
            <a:r>
              <a:rPr lang="ko-KR" altLang="en-US" dirty="0"/>
              <a:t> 이중 지원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1754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벡터는 방향과 크기로 특징 지어지는 </a:t>
            </a:r>
            <a:r>
              <a:rPr lang="ko-KR" altLang="en-US" dirty="0" err="1"/>
              <a:t>물리량을</a:t>
            </a:r>
            <a:r>
              <a:rPr lang="ko-KR" altLang="en-US" dirty="0"/>
              <a:t> 나타내면 </a:t>
            </a:r>
            <a:r>
              <a:rPr lang="en-US" altLang="ko-KR" dirty="0"/>
              <a:t> </a:t>
            </a:r>
            <a:r>
              <a:rPr lang="ko-KR" altLang="en-US" dirty="0"/>
              <a:t>벡터의 길이는 크기와  방향을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vector</a:t>
            </a:r>
            <a:endParaRPr lang="ko-KR" altLang="en-US" dirty="0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73016"/>
            <a:ext cx="441389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30191"/>
            <a:ext cx="30003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1550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다르며</a:t>
            </a:r>
            <a:r>
              <a:rPr lang="en-US" altLang="ko-KR" dirty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배열과 </a:t>
            </a:r>
            <a:r>
              <a:rPr lang="en-US" altLang="ko-KR" dirty="0" err="1"/>
              <a:t>vertor</a:t>
            </a:r>
            <a:r>
              <a:rPr lang="en-US" altLang="ko-KR" dirty="0"/>
              <a:t> </a:t>
            </a:r>
            <a:r>
              <a:rPr lang="ko-KR" altLang="en-US" dirty="0"/>
              <a:t>구분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749222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정적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정적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속도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방향성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차원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차원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단순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열 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행벡터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8196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/>
              <a:t>행렬 예시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844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Vector </a:t>
            </a:r>
            <a:r>
              <a:rPr lang="ko-KR" altLang="en-US" dirty="0"/>
              <a:t>크기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847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vn^2) </a:t>
            </a:r>
            <a:r>
              <a:rPr lang="ko-KR" altLang="en-US" dirty="0"/>
              <a:t>로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크기</a:t>
            </a:r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0297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벡터의 길이 즉 크기를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vector </a:t>
            </a:r>
            <a:r>
              <a:rPr lang="ko-KR" altLang="en-US" dirty="0"/>
              <a:t>크기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717032"/>
            <a:ext cx="3528392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64320"/>
            <a:ext cx="4314825" cy="401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9280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벡터의 크기</a:t>
            </a:r>
            <a:r>
              <a:rPr lang="en-US" altLang="ko-KR" sz="2800" dirty="0"/>
              <a:t>(Magnitude)</a:t>
            </a:r>
            <a:r>
              <a:rPr lang="ko-KR" altLang="en-US" sz="2800" dirty="0"/>
              <a:t>는 원소들의 제곱을 더하고 이에 대한 제곱근의 값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/>
              <a:t>벡터의 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정리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ko-KR" altLang="en-US" dirty="0"/>
              <a:t>크기 계산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1432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단위벡터</a:t>
            </a:r>
            <a:r>
              <a:rPr lang="en-US" altLang="ko-KR" dirty="0"/>
              <a:t>(unit vector)</a:t>
            </a:r>
            <a:r>
              <a:rPr lang="ko-KR" altLang="en-US" dirty="0"/>
              <a:t>는 크기가 </a:t>
            </a:r>
            <a:r>
              <a:rPr lang="en-US" altLang="ko-KR" dirty="0"/>
              <a:t>1</a:t>
            </a:r>
            <a:r>
              <a:rPr lang="ko-KR" altLang="en-US" dirty="0"/>
              <a:t>인 벡터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단위벡터</a:t>
            </a:r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</a:t>
            </a:r>
            <a:r>
              <a:rPr lang="ko-KR" altLang="en-US" dirty="0"/>
              <a:t>인 벡터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표기법은 문자에 모자</a:t>
            </a:r>
            <a:r>
              <a:rPr lang="en-US" altLang="ko-KR" dirty="0"/>
              <a:t>(hat)</a:t>
            </a:r>
            <a:r>
              <a:rPr lang="ko-KR" altLang="en-US" dirty="0"/>
              <a:t>을 사용해서 표시</a:t>
            </a:r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</p:spTree>
    <p:extLst>
      <p:ext uri="{BB962C8B-B14F-4D97-AF65-F5344CB8AC3E}">
        <p14:creationId xmlns:p14="http://schemas.microsoft.com/office/powerpoint/2010/main" val="343273519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해당 벡터를 </a:t>
            </a:r>
            <a:r>
              <a:rPr lang="en-US" altLang="ko-KR" dirty="0"/>
              <a:t>0 ~ 1</a:t>
            </a:r>
            <a:r>
              <a:rPr lang="ko-KR" altLang="en-US" dirty="0"/>
              <a:t>의 값으로 정규화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단위벡터  정규화</a:t>
            </a:r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09197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스칼라와 연산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2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/>
              <a:t>1. </a:t>
            </a:r>
            <a:r>
              <a:rPr lang="en-US" altLang="ko-KR" sz="4000" dirty="0" err="1"/>
              <a:t>Numpy</a:t>
            </a:r>
            <a:r>
              <a:rPr lang="en-US" altLang="ko-KR" sz="4000" dirty="0"/>
              <a:t>  </a:t>
            </a:r>
            <a:r>
              <a:rPr lang="ko-KR" altLang="en-US" sz="4000" dirty="0"/>
              <a:t>기초</a:t>
            </a:r>
            <a:br>
              <a:rPr lang="en-US" altLang="ko-KR" sz="4000" dirty="0"/>
            </a:br>
            <a:r>
              <a:rPr lang="en-US" altLang="ko-KR" sz="4000" dirty="0"/>
              <a:t>2.Numpy </a:t>
            </a:r>
            <a:r>
              <a:rPr lang="en-US" altLang="ko-KR" sz="4000" dirty="0" err="1"/>
              <a:t>dtype</a:t>
            </a:r>
            <a:r>
              <a:rPr lang="en-US" altLang="ko-KR" sz="4000" dirty="0"/>
              <a:t> </a:t>
            </a:r>
            <a:r>
              <a:rPr lang="ko-KR" altLang="en-US" sz="4000" dirty="0"/>
              <a:t>클래스</a:t>
            </a:r>
            <a:br>
              <a:rPr lang="en-US" altLang="ko-KR" sz="4000" dirty="0"/>
            </a:br>
            <a:r>
              <a:rPr lang="en-US" altLang="ko-KR" sz="4000" dirty="0"/>
              <a:t>3. </a:t>
            </a:r>
            <a:r>
              <a:rPr lang="en-US" altLang="ko-KR" sz="4000" dirty="0" err="1"/>
              <a:t>Numpy</a:t>
            </a:r>
            <a:r>
              <a:rPr lang="ko-KR" altLang="en-US" sz="4000" dirty="0"/>
              <a:t> 함수</a:t>
            </a:r>
            <a:br>
              <a:rPr lang="en-US" altLang="ko-KR" sz="4000" dirty="0"/>
            </a:br>
            <a:r>
              <a:rPr lang="en-US" altLang="ko-KR" sz="4000" dirty="0"/>
              <a:t>4. </a:t>
            </a:r>
            <a:r>
              <a:rPr lang="ko-KR" altLang="en-US" sz="4000" dirty="0"/>
              <a:t>선형대수 기초</a:t>
            </a:r>
            <a:br>
              <a:rPr lang="en-US" altLang="ko-KR" sz="4000" dirty="0"/>
            </a:br>
            <a:r>
              <a:rPr lang="en-US" altLang="ko-KR" sz="4000" dirty="0"/>
              <a:t>5.Matplotlib </a:t>
            </a:r>
            <a:r>
              <a:rPr lang="ko-KR" altLang="en-US" sz="4000" dirty="0"/>
              <a:t> 기초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모듈에 함수</a:t>
            </a:r>
            <a:r>
              <a:rPr lang="en-US" altLang="ko-KR" dirty="0"/>
              <a:t>,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ko-KR" altLang="en-US" dirty="0" err="1"/>
              <a:t>메소드가</a:t>
            </a:r>
            <a:r>
              <a:rPr lang="ko-KR" altLang="en-US" dirty="0"/>
              <a:t> 이중으로 지원하는 함수와 </a:t>
            </a:r>
            <a:r>
              <a:rPr lang="ko-KR" altLang="en-US" dirty="0" err="1"/>
              <a:t>메소드가</a:t>
            </a:r>
            <a:r>
              <a:rPr lang="ko-KR" altLang="en-US" dirty="0"/>
              <a:t> 많지만 용도에 </a:t>
            </a:r>
            <a:r>
              <a:rPr lang="ko-KR" altLang="en-US" dirty="0" err="1"/>
              <a:t>맞춰사용</a:t>
            </a:r>
            <a:r>
              <a:rPr lang="en-US" altLang="ko-KR" dirty="0"/>
              <a:t>-&gt; </a:t>
            </a:r>
            <a:r>
              <a:rPr lang="ko-KR" altLang="en-US" dirty="0" err="1"/>
              <a:t>메소드</a:t>
            </a:r>
            <a:r>
              <a:rPr lang="ko-KR" altLang="en-US" dirty="0"/>
              <a:t> 사용을 권고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</a:t>
            </a:r>
            <a:r>
              <a:rPr lang="ko-KR" altLang="en-US" dirty="0" err="1"/>
              <a:t>메소드</a:t>
            </a:r>
            <a:r>
              <a:rPr lang="ko-KR" altLang="en-US" dirty="0"/>
              <a:t> 지원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numpy</a:t>
            </a:r>
            <a:r>
              <a:rPr lang="en-US" altLang="ko-KR" dirty="0">
                <a:solidFill>
                  <a:schemeClr val="tx1"/>
                </a:solidFill>
              </a:rPr>
              <a:t> module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ndarray</a:t>
            </a:r>
            <a:r>
              <a:rPr lang="en-US" altLang="ko-KR" dirty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711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ko-KR" altLang="en-US" dirty="0"/>
              <a:t>에 대한 수치 계산은 기본 벡터화해서 배열을 만들어서 계산함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수치계산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3140013"/>
            <a:ext cx="2952328" cy="2881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+   :  </a:t>
            </a:r>
            <a:r>
              <a:rPr lang="ko-KR" altLang="en-US" sz="1400" dirty="0">
                <a:solidFill>
                  <a:schemeClr val="tx1"/>
                </a:solidFill>
              </a:rPr>
              <a:t>배열간 덧셈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:  </a:t>
            </a:r>
            <a:r>
              <a:rPr lang="ko-KR" altLang="en-US" sz="1400" dirty="0">
                <a:solidFill>
                  <a:schemeClr val="tx1"/>
                </a:solidFill>
              </a:rPr>
              <a:t>배열간 뺄셈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*    :  </a:t>
            </a:r>
            <a:r>
              <a:rPr lang="ko-KR" altLang="en-US" sz="1400" dirty="0">
                <a:solidFill>
                  <a:schemeClr val="tx1"/>
                </a:solidFill>
              </a:rPr>
              <a:t>배열간 곱셈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    :  </a:t>
            </a:r>
            <a:r>
              <a:rPr lang="ko-KR" altLang="en-US" sz="1400" dirty="0">
                <a:solidFill>
                  <a:schemeClr val="tx1"/>
                </a:solidFill>
              </a:rPr>
              <a:t>배열간 나눗셈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**   :  </a:t>
            </a:r>
            <a:r>
              <a:rPr lang="ko-KR" altLang="en-US" sz="1400" dirty="0">
                <a:solidFill>
                  <a:schemeClr val="tx1"/>
                </a:solidFill>
              </a:rPr>
              <a:t>배열간 제곱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%    :  </a:t>
            </a:r>
            <a:r>
              <a:rPr lang="ko-KR" altLang="en-US" sz="1400" dirty="0">
                <a:solidFill>
                  <a:schemeClr val="tx1"/>
                </a:solidFill>
              </a:rPr>
              <a:t>배열간 나머지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err="1">
              <a:solidFill>
                <a:schemeClr val="tx1"/>
              </a:solidFill>
            </a:endParaRPr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96952"/>
            <a:ext cx="26860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5957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multiply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 err="1"/>
              <a:t>ndarray</a:t>
            </a:r>
            <a:r>
              <a:rPr lang="ko-KR" altLang="en-US" dirty="0"/>
              <a:t>에서는 </a:t>
            </a:r>
            <a:r>
              <a:rPr lang="en-US" altLang="ko-KR" dirty="0"/>
              <a:t>*</a:t>
            </a:r>
            <a:r>
              <a:rPr lang="ko-KR" altLang="en-US" dirty="0"/>
              <a:t>연산자와 같은 계산 결과가 나옴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multiply </a:t>
            </a:r>
            <a:r>
              <a:rPr lang="ko-KR" altLang="en-US" dirty="0"/>
              <a:t>함수 </a:t>
            </a:r>
            <a:r>
              <a:rPr lang="en-US" altLang="ko-KR" dirty="0"/>
              <a:t>:</a:t>
            </a:r>
            <a:r>
              <a:rPr lang="ko-KR" altLang="en-US" dirty="0"/>
              <a:t>곱셈</a:t>
            </a:r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345638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6643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: +</a:t>
            </a:r>
            <a:endParaRPr lang="ko-KR" altLang="en-US" dirty="0"/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3592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 평행 이동해 </a:t>
            </a:r>
            <a:r>
              <a:rPr lang="ko-KR" altLang="en-US" dirty="0" err="1"/>
              <a:t>평행사변형을</a:t>
            </a:r>
            <a:r>
              <a:rPr lang="ko-KR" altLang="en-US" dirty="0"/>
              <a:t> 만든 후 가운데 벡터가 실제 덧셈한 벡터를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ko-KR" altLang="en-US" dirty="0"/>
              <a:t>연산</a:t>
            </a:r>
            <a:r>
              <a:rPr lang="en-US" altLang="ko-KR" dirty="0"/>
              <a:t>: +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6516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벡터의 방향성을 반대로 이동한  실제 벡터를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en-US" altLang="ko-KR" dirty="0"/>
              <a:t>: -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372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51920" y="259974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55510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219826" y="4543077"/>
            <a:ext cx="2132097" cy="1423206"/>
            <a:chOff x="6243414" y="3890146"/>
            <a:chExt cx="2132097" cy="142320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7164288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7164288" y="4141325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539558" y="4221088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6243414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6310343" y="4135582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 flipV="1">
              <a:off x="6624432" y="4215345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72697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e</a:t>
              </a:r>
              <a:endParaRPr lang="ko-KR" altLang="en-US" sz="1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62971" y="430338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d</a:t>
              </a:r>
              <a:endParaRPr lang="ko-KR" alt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71455" y="437091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g</a:t>
              </a:r>
              <a:endParaRPr lang="ko-KR" alt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0212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-e</a:t>
              </a:r>
              <a:endParaRPr lang="ko-KR" altLang="en-US" sz="1000" b="1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6618684" y="4182893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21288" y="389014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-e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2946808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벡터의 각 원소에 </a:t>
            </a:r>
            <a:r>
              <a:rPr lang="ko-KR" altLang="en-US" dirty="0" err="1"/>
              <a:t>스칼라값만큼</a:t>
            </a:r>
            <a:r>
              <a:rPr lang="ko-KR" altLang="en-US" dirty="0"/>
              <a:t> 곱하여 표시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: </a:t>
            </a:r>
            <a:r>
              <a:rPr lang="ko-KR" altLang="en-US" dirty="0" err="1"/>
              <a:t>스칼라곱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3947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300972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 </a:t>
            </a:r>
            <a:r>
              <a:rPr lang="en-US" altLang="ko-KR" dirty="0"/>
              <a:t>m = [7,3]</a:t>
            </a:r>
          </a:p>
          <a:p>
            <a:endParaRPr lang="en-US" altLang="ko-KR" dirty="0"/>
          </a:p>
          <a:p>
            <a:r>
              <a:rPr lang="en-US" altLang="ko-KR" dirty="0"/>
              <a:t>A = 3m= [21,9]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05064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599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벡터의 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560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벡터를 더하면 </a:t>
            </a:r>
            <a:r>
              <a:rPr lang="ko-KR" altLang="en-US" dirty="0" err="1"/>
              <a:t>평형사변형의</a:t>
            </a:r>
            <a:r>
              <a:rPr lang="ko-KR" altLang="en-US" dirty="0"/>
              <a:t> 대각선인 새 벡터가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vector</a:t>
            </a:r>
            <a:r>
              <a:rPr lang="ko-KR" altLang="en-US" dirty="0"/>
              <a:t>의 합</a:t>
            </a:r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3573016"/>
            <a:ext cx="3067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93096"/>
            <a:ext cx="1571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65806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내적과 외적 비교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5221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내적 </a:t>
            </a:r>
            <a:r>
              <a:rPr lang="en-US" altLang="ko-KR" dirty="0"/>
              <a:t>vs </a:t>
            </a:r>
            <a:r>
              <a:rPr lang="ko-KR" altLang="en-US" dirty="0"/>
              <a:t>외적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05715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4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4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외적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Inner product,</a:t>
                      </a:r>
                      <a:r>
                        <a:rPr lang="en-US" altLang="ko-KR" sz="1200" baseline="0" dirty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대상 벡터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 n </a:t>
                      </a:r>
                      <a:r>
                        <a:rPr lang="ko-KR" altLang="en-US" sz="1200" baseline="0" dirty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3 </a:t>
                      </a:r>
                      <a:r>
                        <a:rPr lang="ko-KR" altLang="en-US" sz="1200" dirty="0"/>
                        <a:t>차원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a</a:t>
                      </a:r>
                      <a:r>
                        <a:rPr lang="en-US" altLang="ko-KR" sz="700" dirty="0"/>
                        <a:t>1 </a:t>
                      </a:r>
                      <a:r>
                        <a:rPr lang="en-US" altLang="ko-KR" sz="1200" dirty="0"/>
                        <a:t>b</a:t>
                      </a:r>
                      <a:r>
                        <a:rPr lang="en-US" altLang="ko-KR" sz="700" dirty="0"/>
                        <a:t>1 +</a:t>
                      </a:r>
                      <a:r>
                        <a:rPr lang="en-US" altLang="ko-KR" sz="700" baseline="-25000" dirty="0"/>
                        <a:t> </a:t>
                      </a:r>
                      <a:r>
                        <a:rPr lang="en-US" altLang="ko-KR" sz="1200" dirty="0"/>
                        <a:t>a</a:t>
                      </a:r>
                      <a:r>
                        <a:rPr lang="en-US" altLang="ko-KR" sz="700" dirty="0"/>
                        <a:t>2 </a:t>
                      </a:r>
                      <a:r>
                        <a:rPr lang="en-US" altLang="ko-KR" sz="1200" dirty="0"/>
                        <a:t>b</a:t>
                      </a:r>
                      <a:r>
                        <a:rPr lang="en-US" altLang="ko-KR" sz="700" dirty="0"/>
                        <a:t>2 + …. + </a:t>
                      </a:r>
                      <a:r>
                        <a:rPr lang="en-US" altLang="ko-KR" sz="1200" dirty="0"/>
                        <a:t>a</a:t>
                      </a:r>
                      <a:r>
                        <a:rPr lang="en-US" altLang="ko-KR" sz="700" dirty="0"/>
                        <a:t>n </a:t>
                      </a:r>
                      <a:r>
                        <a:rPr lang="en-US" altLang="ko-KR" sz="1200" dirty="0" err="1"/>
                        <a:t>b</a:t>
                      </a:r>
                      <a:r>
                        <a:rPr lang="en-US" altLang="ko-KR" sz="700" dirty="0" err="1"/>
                        <a:t>n</a:t>
                      </a:r>
                      <a:r>
                        <a:rPr lang="en-US" altLang="ko-KR" sz="700" dirty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(a</a:t>
                      </a:r>
                      <a:r>
                        <a:rPr lang="en-US" altLang="ko-KR" sz="700" dirty="0"/>
                        <a:t>2</a:t>
                      </a:r>
                      <a:r>
                        <a:rPr lang="en-US" altLang="ko-KR" sz="1200" dirty="0"/>
                        <a:t> b</a:t>
                      </a:r>
                      <a:r>
                        <a:rPr lang="en-US" altLang="ko-KR" sz="700" dirty="0"/>
                        <a:t>3</a:t>
                      </a:r>
                      <a:r>
                        <a:rPr lang="en-US" altLang="ko-KR" sz="1200" dirty="0"/>
                        <a:t> – a</a:t>
                      </a:r>
                      <a:r>
                        <a:rPr lang="en-US" altLang="ko-KR" sz="700" dirty="0"/>
                        <a:t>3</a:t>
                      </a:r>
                      <a:r>
                        <a:rPr lang="en-US" altLang="ko-KR" sz="1200" dirty="0"/>
                        <a:t> b</a:t>
                      </a:r>
                      <a:r>
                        <a:rPr lang="en-US" altLang="ko-KR" sz="700" dirty="0"/>
                        <a:t>2,</a:t>
                      </a:r>
                      <a:r>
                        <a:rPr lang="en-US" altLang="ko-KR" sz="1200" dirty="0"/>
                        <a:t> a</a:t>
                      </a:r>
                      <a:r>
                        <a:rPr lang="en-US" altLang="ko-KR" sz="700" dirty="0"/>
                        <a:t>3</a:t>
                      </a:r>
                      <a:r>
                        <a:rPr lang="en-US" altLang="ko-KR" sz="1200" dirty="0"/>
                        <a:t> b</a:t>
                      </a:r>
                      <a:r>
                        <a:rPr lang="en-US" altLang="ko-KR" sz="700" dirty="0"/>
                        <a:t>1</a:t>
                      </a:r>
                      <a:r>
                        <a:rPr lang="en-US" altLang="ko-KR" sz="1200" dirty="0"/>
                        <a:t> – a</a:t>
                      </a:r>
                      <a:r>
                        <a:rPr lang="en-US" altLang="ko-KR" sz="700" dirty="0"/>
                        <a:t>1</a:t>
                      </a:r>
                      <a:r>
                        <a:rPr lang="en-US" altLang="ko-KR" sz="1200" dirty="0"/>
                        <a:t> b</a:t>
                      </a:r>
                      <a:r>
                        <a:rPr lang="en-US" altLang="ko-KR" sz="700" dirty="0"/>
                        <a:t>3,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en-US" altLang="ko-KR" sz="1200" dirty="0"/>
                        <a:t>a</a:t>
                      </a:r>
                      <a:r>
                        <a:rPr lang="en-US" altLang="ko-KR" sz="700" dirty="0"/>
                        <a:t>1</a:t>
                      </a:r>
                      <a:r>
                        <a:rPr lang="en-US" altLang="ko-KR" sz="1200" dirty="0"/>
                        <a:t> b</a:t>
                      </a:r>
                      <a:r>
                        <a:rPr lang="en-US" altLang="ko-KR" sz="700" dirty="0"/>
                        <a:t>2</a:t>
                      </a:r>
                      <a:r>
                        <a:rPr lang="en-US" altLang="ko-KR" sz="1200" dirty="0"/>
                        <a:t> – a</a:t>
                      </a:r>
                      <a:r>
                        <a:rPr lang="en-US" altLang="ko-KR" sz="700" dirty="0"/>
                        <a:t>2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en-US" altLang="ko-KR" sz="1200" baseline="0" dirty="0"/>
                        <a:t>b</a:t>
                      </a:r>
                      <a:r>
                        <a:rPr lang="en-US" altLang="ko-KR" sz="700" baseline="0" dirty="0"/>
                        <a:t>1)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|a||b| cos </a:t>
                      </a:r>
                      <a:r>
                        <a:rPr lang="ko-KR" altLang="en-US" sz="1200" dirty="0"/>
                        <a:t>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|a||b|</a:t>
                      </a:r>
                      <a:r>
                        <a:rPr lang="en-US" altLang="ko-KR" sz="1200" baseline="0" dirty="0"/>
                        <a:t> sin</a:t>
                      </a:r>
                      <a:r>
                        <a:rPr lang="ko-KR" altLang="en-US" sz="1200" baseline="0" dirty="0"/>
                        <a:t>각도 </a:t>
                      </a:r>
                      <a:r>
                        <a:rPr lang="en-US" altLang="ko-KR" sz="1200" baseline="0" dirty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8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python</a:t>
            </a:r>
            <a:r>
              <a:rPr lang="ko-KR" altLang="en-US" dirty="0"/>
              <a:t>은 외부 함수를 클래스 내부 변수에 할당하면 </a:t>
            </a:r>
            <a:r>
              <a:rPr lang="ko-KR" altLang="en-US" dirty="0" err="1"/>
              <a:t>메소드로</a:t>
            </a:r>
            <a:r>
              <a:rPr lang="ko-KR" altLang="en-US" dirty="0"/>
              <a:t> 인식하므로 함수와 </a:t>
            </a:r>
            <a:r>
              <a:rPr lang="ko-KR" altLang="en-US" dirty="0" err="1"/>
              <a:t>메소드를</a:t>
            </a:r>
            <a:r>
              <a:rPr lang="ko-KR" altLang="en-US" dirty="0"/>
              <a:t> 동일하게 처리가 가능한 구조임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함수와 </a:t>
            </a:r>
            <a:r>
              <a:rPr lang="ko-KR" altLang="en-US" dirty="0" err="1"/>
              <a:t>메소드를</a:t>
            </a:r>
            <a:r>
              <a:rPr lang="ko-KR" altLang="en-US" dirty="0"/>
              <a:t> 동일하게 처리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68351"/>
            <a:ext cx="6048672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9605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내적</a:t>
            </a:r>
            <a:r>
              <a:rPr lang="en-US" altLang="ko-KR" dirty="0"/>
              <a:t>(Inner Product)</a:t>
            </a:r>
            <a:r>
              <a:rPr lang="ko-KR" altLang="en-US" dirty="0"/>
              <a:t>산식은 </a:t>
            </a:r>
            <a:r>
              <a:rPr lang="ko-KR" altLang="en-US" dirty="0" err="1"/>
              <a:t>두벡터의</a:t>
            </a:r>
            <a:r>
              <a:rPr lang="ko-KR" altLang="en-US" dirty="0"/>
              <a:t> 크기에 </a:t>
            </a:r>
            <a:r>
              <a:rPr lang="en-US" altLang="ko-KR" dirty="0"/>
              <a:t>cos</a:t>
            </a:r>
            <a:r>
              <a:rPr lang="ko-KR" altLang="en-US" dirty="0"/>
              <a:t>각을 곱한 결과 또는 </a:t>
            </a:r>
            <a:r>
              <a:rPr lang="ko-KR" altLang="en-US" dirty="0" err="1"/>
              <a:t>두벡터간의</a:t>
            </a:r>
            <a:r>
              <a:rPr lang="ko-KR" altLang="en-US" dirty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내적 산식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b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88009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두벡터에</a:t>
            </a:r>
            <a:r>
              <a:rPr lang="ko-KR" altLang="en-US" dirty="0"/>
              <a:t> 내적 연산에 대한 수학적 처리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내적 수학적 예시 </a:t>
            </a:r>
            <a:r>
              <a:rPr lang="en-US" altLang="ko-KR" dirty="0"/>
              <a:t>: 2 </a:t>
            </a:r>
            <a:r>
              <a:rPr lang="ko-KR" altLang="en-US" dirty="0"/>
              <a:t>차원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7411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Dot </a:t>
            </a:r>
            <a:r>
              <a:rPr lang="ko-KR" altLang="en-US" dirty="0"/>
              <a:t>연산을 통한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</p:spTree>
    <p:extLst>
      <p:ext uri="{BB962C8B-B14F-4D97-AF65-F5344CB8AC3E}">
        <p14:creationId xmlns:p14="http://schemas.microsoft.com/office/powerpoint/2010/main" val="2249778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두벡터</a:t>
            </a:r>
            <a:r>
              <a:rPr lang="ko-KR" altLang="en-US" dirty="0"/>
              <a:t> 사이의 각 구하기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a</a:t>
            </a:r>
            <a:r>
              <a:rPr lang="ko-KR" altLang="en-US" sz="1200" dirty="0"/>
              <a:t>벡터의 크기</a:t>
            </a:r>
            <a:endParaRPr lang="en-US" altLang="ko-KR" sz="1200" dirty="0"/>
          </a:p>
          <a:p>
            <a:r>
              <a:rPr lang="en-US" altLang="ko-KR" sz="1200" dirty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= √(16 + 64 + 100)</a:t>
            </a:r>
          </a:p>
          <a:p>
            <a:r>
              <a:rPr lang="en-US" altLang="ko-KR" sz="1200" dirty="0"/>
              <a:t>        = √180</a:t>
            </a:r>
          </a:p>
          <a:p>
            <a:r>
              <a:rPr lang="en-US" altLang="ko-KR" sz="1200" dirty="0"/>
              <a:t>b</a:t>
            </a:r>
            <a:r>
              <a:rPr lang="ko-KR" altLang="en-US" sz="1200" dirty="0"/>
              <a:t>벡터의 크기</a:t>
            </a:r>
            <a:endParaRPr lang="en-US" altLang="ko-KR" sz="1200" dirty="0"/>
          </a:p>
          <a:p>
            <a:r>
              <a:rPr lang="en-US" altLang="ko-KR" sz="1200" dirty="0"/>
              <a:t> 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= √(81 + 4 + 49)</a:t>
            </a:r>
          </a:p>
          <a:p>
            <a:r>
              <a:rPr lang="en-US" altLang="ko-KR" sz="1200" dirty="0"/>
              <a:t>       = √134</a:t>
            </a:r>
          </a:p>
          <a:p>
            <a:r>
              <a:rPr lang="ko-KR" altLang="en-US" sz="1200" dirty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θ)</a:t>
            </a:r>
            <a:r>
              <a:rPr lang="en-US" altLang="ko-KR" sz="1200" dirty="0"/>
              <a:t> </a:t>
            </a:r>
            <a:r>
              <a:rPr lang="ko-KR" altLang="en-US" sz="1200" dirty="0"/>
              <a:t>산식에 대입</a:t>
            </a:r>
            <a:endParaRPr lang="en-US" altLang="ko-KR" sz="1200" dirty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</p:spTree>
    <p:extLst>
      <p:ext uri="{BB962C8B-B14F-4D97-AF65-F5344CB8AC3E}">
        <p14:creationId xmlns:p14="http://schemas.microsoft.com/office/powerpoint/2010/main" val="86739517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/>
              <a:t>.</a:t>
            </a:r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방향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외적</a:t>
            </a:r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Vector product</a:t>
            </a:r>
          </a:p>
          <a:p>
            <a:pPr algn="ctr"/>
            <a:r>
              <a:rPr lang="en-US" altLang="ko-KR" dirty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29406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벡터의 원소간의 </a:t>
            </a:r>
            <a:r>
              <a:rPr lang="en-US" altLang="ko-KR" dirty="0"/>
              <a:t>cross </a:t>
            </a:r>
            <a:r>
              <a:rPr lang="ko-KR" altLang="en-US" dirty="0"/>
              <a:t>적을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외적 산식 </a:t>
            </a:r>
            <a:r>
              <a:rPr lang="en-US" altLang="ko-KR" dirty="0"/>
              <a:t>: 2</a:t>
            </a:r>
            <a:r>
              <a:rPr lang="ko-KR" altLang="en-US" dirty="0"/>
              <a:t>차원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v = [a1,a2]</a:t>
            </a:r>
          </a:p>
          <a:p>
            <a:r>
              <a:rPr lang="en-US" altLang="ko-KR" dirty="0"/>
              <a:t> 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(5,6)</a:t>
            </a:r>
          </a:p>
          <a:p>
            <a:r>
              <a:rPr lang="en-US" altLang="ko-KR" sz="1000" dirty="0"/>
              <a:t>c = a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a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2×6− 3×5 = −3</a:t>
            </a:r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-3</a:t>
            </a:r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4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벡터의 원소간의 </a:t>
            </a:r>
            <a:r>
              <a:rPr lang="en-US" altLang="ko-KR" dirty="0"/>
              <a:t>cross </a:t>
            </a:r>
            <a:r>
              <a:rPr lang="ko-KR" altLang="en-US" dirty="0"/>
              <a:t>적을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외적 산식 </a:t>
            </a:r>
            <a:r>
              <a:rPr lang="en-US" altLang="ko-KR" dirty="0"/>
              <a:t>: 3</a:t>
            </a:r>
            <a:r>
              <a:rPr lang="ko-KR" altLang="en-US" dirty="0"/>
              <a:t>차원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v = [a1,a2,a3]</a:t>
            </a:r>
          </a:p>
          <a:p>
            <a:r>
              <a:rPr lang="en-US" altLang="ko-KR" dirty="0"/>
              <a:t> 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</a:t>
            </a:r>
            <a:r>
              <a:rPr lang="ko-KR" altLang="en-US" dirty="0"/>
              <a:t>측 </a:t>
            </a:r>
            <a:r>
              <a:rPr lang="en-US" altLang="ko-KR" dirty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 </a:t>
            </a:r>
            <a:r>
              <a:rPr lang="ko-KR" altLang="en-US" dirty="0"/>
              <a:t>측 </a:t>
            </a:r>
            <a:r>
              <a:rPr lang="en-US" altLang="ko-KR" dirty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 </a:t>
            </a:r>
            <a:r>
              <a:rPr lang="ko-KR" altLang="en-US" dirty="0"/>
              <a:t>측 </a:t>
            </a:r>
            <a:r>
              <a:rPr lang="en-US" altLang="ko-KR" dirty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</p:spTree>
    <p:extLst>
      <p:ext uri="{BB962C8B-B14F-4D97-AF65-F5344CB8AC3E}">
        <p14:creationId xmlns:p14="http://schemas.microsoft.com/office/powerpoint/2010/main" val="18294206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dot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5922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벡터의 스칼라 또는 </a:t>
            </a:r>
            <a:r>
              <a:rPr lang="en-US" altLang="ko-KR" dirty="0"/>
              <a:t>inner product</a:t>
            </a:r>
            <a:r>
              <a:rPr lang="ko-KR" altLang="en-US" dirty="0"/>
              <a:t>는 길이와 코사인 사이의 최소 각도의 곱입니다</a:t>
            </a:r>
            <a:r>
              <a:rPr lang="en-US" altLang="ko-KR" dirty="0"/>
              <a:t>. </a:t>
            </a:r>
            <a:r>
              <a:rPr lang="ko-KR" altLang="en-US" dirty="0"/>
              <a:t>결과는 스칼라입니다</a:t>
            </a:r>
            <a:r>
              <a:rPr lang="en-US" altLang="ko-KR" dirty="0"/>
              <a:t>. </a:t>
            </a:r>
            <a:r>
              <a:rPr lang="ko-KR" altLang="en-US" dirty="0"/>
              <a:t>벡터 사이에 </a:t>
            </a:r>
            <a:r>
              <a:rPr lang="en-US" altLang="ko-KR" dirty="0"/>
              <a:t>dot product </a:t>
            </a:r>
            <a:r>
              <a:rPr lang="ko-KR" altLang="en-US" dirty="0"/>
              <a:t>이기도 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Scalar product</a:t>
            </a:r>
            <a:endParaRPr lang="ko-KR" altLang="en-US" dirty="0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4385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941168"/>
            <a:ext cx="62484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2454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1</a:t>
            </a:r>
            <a:r>
              <a:rPr lang="ko-KR" altLang="en-US" dirty="0"/>
              <a:t>차원 배열간의 </a:t>
            </a:r>
            <a:r>
              <a:rPr lang="en-US" altLang="ko-KR" dirty="0"/>
              <a:t>dot </a:t>
            </a:r>
            <a:r>
              <a:rPr lang="ko-KR" altLang="en-US" dirty="0"/>
              <a:t>연산은 각 원소의 곱이 합산으로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vector dot </a:t>
            </a:r>
            <a:r>
              <a:rPr lang="ko-KR" altLang="en-US" dirty="0"/>
              <a:t>연산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19672" y="3595126"/>
            <a:ext cx="252028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 err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34742"/>
            <a:ext cx="1733550" cy="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84984"/>
            <a:ext cx="3096344" cy="218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827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copy(</a:t>
            </a:r>
            <a:r>
              <a:rPr lang="en-US" altLang="ko-KR" sz="2800" dirty="0" err="1"/>
              <a:t>obj</a:t>
            </a:r>
            <a:r>
              <a:rPr lang="en-US" altLang="ko-KR" sz="2800" dirty="0"/>
              <a:t>, order='K')</a:t>
            </a:r>
            <a:r>
              <a:rPr lang="ko-KR" altLang="en-US" sz="2800" dirty="0"/>
              <a:t> 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obj.copy</a:t>
            </a:r>
            <a:r>
              <a:rPr lang="en-US" altLang="ko-KR" sz="2800" dirty="0"/>
              <a:t>(order=‘C’)</a:t>
            </a:r>
            <a:r>
              <a:rPr lang="ko-KR" altLang="en-US" sz="2800" dirty="0"/>
              <a:t>는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/>
              <a:t>거의 동일한 처리함</a:t>
            </a:r>
            <a:endParaRPr lang="en-US" altLang="ko-KR" sz="2800" dirty="0"/>
          </a:p>
          <a:p>
            <a:pPr marL="731520" lvl="2" indent="0" fontAlgn="base">
              <a:buNone/>
            </a:pPr>
            <a:r>
              <a:rPr lang="en-US" altLang="ko-KR" sz="1000" dirty="0"/>
              <a:t>order</a:t>
            </a:r>
            <a:r>
              <a:rPr lang="ko-KR" altLang="en-US" sz="1000" dirty="0"/>
              <a:t>는 </a:t>
            </a:r>
            <a:r>
              <a:rPr lang="en-US" altLang="ko-KR" sz="1000" dirty="0"/>
              <a:t>{'C', 'F', 'A', 'K'}.</a:t>
            </a:r>
          </a:p>
          <a:p>
            <a:pPr marL="731520" lvl="2" indent="0" fontAlgn="base">
              <a:buNone/>
            </a:pPr>
            <a:r>
              <a:rPr lang="en-US" altLang="ko-KR" sz="1000" dirty="0"/>
              <a:t> 'C' : C-order,  'F' : Fortran-order,  'A' : </a:t>
            </a:r>
            <a:r>
              <a:rPr lang="en-US" altLang="ko-KR" sz="1000" dirty="0" err="1"/>
              <a:t>fortran</a:t>
            </a:r>
            <a:r>
              <a:rPr lang="ko-KR" altLang="en-US" sz="1000" dirty="0"/>
              <a:t>이면 </a:t>
            </a:r>
            <a:r>
              <a:rPr lang="en-US" altLang="ko-KR" sz="1000" dirty="0"/>
              <a:t>F, </a:t>
            </a:r>
            <a:r>
              <a:rPr lang="ko-KR" altLang="en-US" sz="1000" dirty="0"/>
              <a:t>아니면 </a:t>
            </a:r>
            <a:r>
              <a:rPr lang="en-US" altLang="ko-KR" sz="1000" dirty="0"/>
              <a:t>C</a:t>
            </a:r>
            <a:r>
              <a:rPr lang="ko-KR" altLang="en-US" sz="1000" dirty="0"/>
              <a:t>처리</a:t>
            </a:r>
            <a:r>
              <a:rPr lang="en-US" altLang="ko-KR" sz="1000" dirty="0"/>
              <a:t>,  'K' : </a:t>
            </a:r>
            <a:r>
              <a:rPr lang="en-US" altLang="ko-KR" sz="1000" dirty="0" err="1"/>
              <a:t>obj</a:t>
            </a:r>
            <a:r>
              <a:rPr lang="ko-KR" altLang="en-US" sz="1000" dirty="0"/>
              <a:t>에 매치해서 처리  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numpy.copy</a:t>
            </a:r>
            <a:r>
              <a:rPr lang="en-US" altLang="ko-KR" dirty="0"/>
              <a:t> vs </a:t>
            </a:r>
            <a:r>
              <a:rPr lang="en-US" altLang="ko-KR" dirty="0" err="1"/>
              <a:t>ndarray.copy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3212976"/>
            <a:ext cx="524634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73017"/>
            <a:ext cx="243802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1014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내적</a:t>
            </a:r>
            <a:r>
              <a:rPr lang="en-US" altLang="ko-KR" sz="2800" dirty="0"/>
              <a:t>(dot)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/>
              <a:t>같은 위치의 원소를 곱해서 합산함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 err="1"/>
              <a:t>두벡터의</a:t>
            </a:r>
            <a:r>
              <a:rPr lang="ko-KR" altLang="en-US" sz="2800" dirty="0"/>
              <a:t> 곱셈은 단순히 원소를 곱해서 벡터를 유지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r>
              <a:rPr lang="en-US" altLang="ko-KR" dirty="0"/>
              <a:t>(dot)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331236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3751492"/>
            <a:ext cx="3780928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17440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cross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7098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1374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벡터의 벡터 곱은 새로운 벡터를 생성</a:t>
            </a:r>
            <a:r>
              <a:rPr lang="en-US" altLang="ko-KR" dirty="0"/>
              <a:t>, </a:t>
            </a:r>
            <a:r>
              <a:rPr lang="ko-KR" altLang="en-US" dirty="0"/>
              <a:t>이 벡터의 축은 두 원본 벡터의 평면에 수직이며</a:t>
            </a:r>
            <a:r>
              <a:rPr lang="en-US" altLang="ko-KR" dirty="0"/>
              <a:t>,  </a:t>
            </a:r>
            <a:r>
              <a:rPr lang="ko-KR" altLang="en-US" dirty="0"/>
              <a:t>그 방향은 오른쪽 규칙에 의해 결정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Vector product</a:t>
            </a:r>
            <a:endParaRPr lang="ko-KR" altLang="en-US" dirty="0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19" y="4102828"/>
            <a:ext cx="37528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581128"/>
            <a:ext cx="45053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152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en-US" altLang="ko-KR" dirty="0"/>
              <a:t>(vector</a:t>
            </a:r>
            <a:r>
              <a:rPr lang="ko-KR" altLang="en-US" dirty="0"/>
              <a:t>곱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 product) </a:t>
            </a:r>
            <a:r>
              <a:rPr lang="ko-KR" altLang="en-US" dirty="0"/>
              <a:t>또는 외적</a:t>
            </a:r>
            <a:r>
              <a:rPr lang="en-US" altLang="ko-KR" dirty="0"/>
              <a:t>(</a:t>
            </a:r>
            <a:r>
              <a:rPr lang="ko-KR" altLang="en-US" dirty="0"/>
              <a:t>外積</a:t>
            </a:r>
            <a:r>
              <a:rPr lang="en-US" altLang="ko-KR" dirty="0"/>
              <a:t>)</a:t>
            </a:r>
            <a:r>
              <a:rPr lang="ko-KR" altLang="en-US" dirty="0"/>
              <a:t>은 수학에서 </a:t>
            </a:r>
            <a:r>
              <a:rPr lang="en-US" altLang="ko-KR" dirty="0"/>
              <a:t>3</a:t>
            </a:r>
            <a:r>
              <a:rPr lang="ko-KR" altLang="en-US" dirty="0"/>
              <a:t>차원 공간의 벡터들간의 이항연산의 일종이다</a:t>
            </a:r>
            <a:r>
              <a:rPr lang="en-US" altLang="ko-KR" dirty="0"/>
              <a:t>. </a:t>
            </a:r>
            <a:r>
              <a:rPr lang="ko-KR" altLang="en-US" dirty="0"/>
              <a:t>연산의 결과가 스칼라인 </a:t>
            </a:r>
            <a:r>
              <a:rPr lang="ko-KR" altLang="en-US" dirty="0" err="1"/>
              <a:t>스칼라곱과는</a:t>
            </a:r>
            <a:r>
              <a:rPr lang="ko-KR" altLang="en-US" dirty="0"/>
              <a:t> 달리 연산의 결과가 벡터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ko-KR" altLang="en-US" dirty="0"/>
              <a:t>곱셈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4797152"/>
            <a:ext cx="482453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 a = [0,0,1]</a:t>
            </a:r>
          </a:p>
          <a:p>
            <a:pPr algn="ctr"/>
            <a:r>
              <a:rPr lang="en-US" altLang="ko-KR" sz="1200" dirty="0"/>
              <a:t> b = [0,1,0]</a:t>
            </a:r>
          </a:p>
          <a:p>
            <a:pPr algn="ctr"/>
            <a:r>
              <a:rPr lang="en-US" altLang="ko-KR" sz="1200" dirty="0"/>
              <a:t> a*b = [0-1,0-0,0-0] = [-1,0,0]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386104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산식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a*b = (a2b3−a3b2, a3b1−a1b3, a1b2−a2b1)</a:t>
            </a:r>
          </a:p>
        </p:txBody>
      </p:sp>
      <p:pic>
        <p:nvPicPr>
          <p:cNvPr id="11266" name="Picture 2" descr="Vector cross produc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2433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5182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ko-KR" altLang="en-US" dirty="0"/>
              <a:t> 연산을 </a:t>
            </a:r>
            <a:r>
              <a:rPr lang="en-US" altLang="ko-KR" dirty="0" err="1"/>
              <a:t>np.cross</a:t>
            </a:r>
            <a:r>
              <a:rPr lang="en-US" altLang="ko-KR" dirty="0"/>
              <a:t> </a:t>
            </a:r>
            <a:r>
              <a:rPr lang="ko-KR" altLang="en-US" dirty="0"/>
              <a:t>함수를 이용하여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/>
              <a:t>연산 </a:t>
            </a:r>
            <a:r>
              <a:rPr lang="en-US" altLang="ko-KR" dirty="0"/>
              <a:t>: 1</a:t>
            </a:r>
            <a:r>
              <a:rPr lang="ko-KR" altLang="en-US" dirty="0"/>
              <a:t>차원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248472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60893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외적</a:t>
            </a:r>
            <a:r>
              <a:rPr lang="en-US" altLang="ko-KR" sz="2800" dirty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/>
              <a:t>다른 위치의 원소를 곱해서 뺄셈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sz="2800" dirty="0"/>
              <a:t>2</a:t>
            </a:r>
            <a:r>
              <a:rPr lang="ko-KR" altLang="en-US" sz="2800" dirty="0"/>
              <a:t>차원 벡터는 스칼라 값으로 나옴 </a:t>
            </a:r>
            <a:r>
              <a:rPr lang="en-US" altLang="ko-KR" sz="2800" dirty="0"/>
              <a:t>3</a:t>
            </a:r>
            <a:r>
              <a:rPr lang="ko-KR" altLang="en-US" sz="2800" dirty="0"/>
              <a:t>차원 벡터이상 표시 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산식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0428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triple product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2876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1374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triple product of three vectors is a combination of a vector product and a scalar 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triple product</a:t>
            </a:r>
            <a:endParaRPr lang="ko-KR" altLang="en-US" dirty="0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50298"/>
            <a:ext cx="3384376" cy="224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9690"/>
            <a:ext cx="41433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18745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en-US" altLang="ko-KR" dirty="0"/>
              <a:t> </a:t>
            </a: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행렬이란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3881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열로 표시함</a:t>
            </a:r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대각행렬 </a:t>
            </a:r>
            <a:r>
              <a:rPr lang="en-US" altLang="ko-KR" dirty="0"/>
              <a:t>: </a:t>
            </a:r>
            <a:r>
              <a:rPr lang="en-US" altLang="ko-KR" dirty="0" err="1"/>
              <a:t>diag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만족시키는 행렬</a:t>
            </a:r>
            <a:endParaRPr lang="en-US" altLang="ko-KR" sz="2800" dirty="0"/>
          </a:p>
          <a:p>
            <a:r>
              <a:rPr lang="en-US" altLang="ko-KR" sz="2800" dirty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행렬</a:t>
            </a:r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89040"/>
            <a:ext cx="28765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항등행렬</a:t>
            </a:r>
            <a:r>
              <a:rPr lang="en-US" altLang="ko-KR" dirty="0"/>
              <a:t>: identity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모든 행렬과 </a:t>
            </a:r>
            <a:r>
              <a:rPr lang="en-US" altLang="ko-KR" sz="2800" dirty="0"/>
              <a:t>dot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연산시</a:t>
            </a:r>
            <a:r>
              <a:rPr lang="ko-KR" altLang="en-US" sz="2800" dirty="0"/>
              <a:t> 자기 자신이 나오게 하는 단위행렬</a:t>
            </a:r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19762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24944"/>
            <a:ext cx="2409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삼각행렬 </a:t>
            </a:r>
            <a:r>
              <a:rPr lang="en-US" altLang="ko-KR" dirty="0"/>
              <a:t>: </a:t>
            </a:r>
            <a:r>
              <a:rPr lang="en-US" altLang="ko-KR" dirty="0" err="1"/>
              <a:t>tril</a:t>
            </a:r>
            <a:r>
              <a:rPr lang="en-US" altLang="ko-KR" dirty="0"/>
              <a:t>/</a:t>
            </a:r>
            <a:r>
              <a:rPr lang="en-US" altLang="ko-KR" dirty="0" err="1"/>
              <a:t>triu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행렬</a:t>
            </a:r>
            <a:r>
              <a:rPr lang="en-US" altLang="ko-KR" sz="2800" dirty="0"/>
              <a:t>(Upper triangular matrix)</a:t>
            </a:r>
            <a:endParaRPr lang="ko-KR" altLang="en-US" sz="2800" dirty="0"/>
          </a:p>
          <a:p>
            <a:r>
              <a:rPr lang="ko-KR" altLang="en-US" sz="2800" dirty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행렬</a:t>
            </a:r>
            <a:r>
              <a:rPr lang="en-US" altLang="ko-KR" sz="2800" dirty="0"/>
              <a:t>(lower triangular matrix</a:t>
            </a:r>
            <a:endParaRPr lang="ko-KR" altLang="en-US" sz="2800" dirty="0"/>
          </a:p>
          <a:p>
            <a:r>
              <a:rPr lang="en-US" altLang="ko-KR" sz="2800" dirty="0"/>
              <a:t>)</a:t>
            </a:r>
            <a:r>
              <a:rPr lang="ko-KR" altLang="en-US" sz="2800" dirty="0"/>
              <a:t>을 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38744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13" y="5432844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33906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401" y="492878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lower triangular matrix</a:t>
            </a:r>
            <a:endParaRPr lang="ko-KR" altLang="en-US" dirty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75217"/>
            <a:ext cx="42386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행렬 산술연산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산술연산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행렬의 </a:t>
            </a:r>
            <a:r>
              <a:rPr lang="ko-KR" altLang="en-US" sz="2800" dirty="0" err="1"/>
              <a:t>원소별로</a:t>
            </a:r>
            <a:r>
              <a:rPr lang="ko-KR" altLang="en-US" sz="2800" dirty="0"/>
              <a:t> 산술연산</a:t>
            </a:r>
            <a:r>
              <a:rPr lang="en-US" altLang="ko-KR" sz="2800" dirty="0"/>
              <a:t>(+/-/*) </a:t>
            </a:r>
            <a:r>
              <a:rPr lang="ko-KR" altLang="en-US" sz="2800" dirty="0"/>
              <a:t>처리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</a:p>
          <a:p>
            <a:r>
              <a:rPr lang="en-US" altLang="ko-KR" dirty="0"/>
              <a:t>-</a:t>
            </a:r>
          </a:p>
          <a:p>
            <a:r>
              <a:rPr lang="en-US" altLang="ko-KR" dirty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+</a:t>
            </a:r>
          </a:p>
          <a:p>
            <a:r>
              <a:rPr lang="en-US" altLang="ko-KR" sz="800" dirty="0"/>
              <a:t>-</a:t>
            </a:r>
          </a:p>
          <a:p>
            <a:r>
              <a:rPr lang="en-US" altLang="ko-KR" sz="800" dirty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+</a:t>
            </a:r>
          </a:p>
          <a:p>
            <a:r>
              <a:rPr lang="en-US" altLang="ko-KR" sz="800" dirty="0"/>
              <a:t>-</a:t>
            </a:r>
          </a:p>
          <a:p>
            <a:r>
              <a:rPr lang="en-US" altLang="ko-KR" sz="800" dirty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+</a:t>
            </a:r>
          </a:p>
          <a:p>
            <a:r>
              <a:rPr lang="en-US" altLang="ko-KR" sz="800" dirty="0"/>
              <a:t>-</a:t>
            </a:r>
          </a:p>
          <a:p>
            <a:r>
              <a:rPr lang="en-US" altLang="ko-KR" sz="800" dirty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+</a:t>
            </a:r>
          </a:p>
          <a:p>
            <a:r>
              <a:rPr lang="en-US" altLang="ko-KR" sz="800" dirty="0"/>
              <a:t>-</a:t>
            </a:r>
          </a:p>
          <a:p>
            <a:r>
              <a:rPr lang="en-US" altLang="ko-KR" sz="800" dirty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+</a:t>
            </a:r>
          </a:p>
          <a:p>
            <a:r>
              <a:rPr lang="en-US" altLang="ko-KR" sz="800" dirty="0"/>
              <a:t>-</a:t>
            </a:r>
          </a:p>
          <a:p>
            <a:r>
              <a:rPr lang="en-US" altLang="ko-KR" sz="800" dirty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+</a:t>
            </a:r>
          </a:p>
          <a:p>
            <a:r>
              <a:rPr lang="en-US" altLang="ko-KR" sz="800" dirty="0"/>
              <a:t>-</a:t>
            </a:r>
          </a:p>
          <a:p>
            <a:r>
              <a:rPr lang="en-US" altLang="ko-KR" sz="800" dirty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1 2 3</a:t>
            </a:r>
          </a:p>
          <a:p>
            <a:pPr algn="ctr"/>
            <a:r>
              <a:rPr lang="en-US" altLang="ko-KR" dirty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1 2 3</a:t>
            </a:r>
          </a:p>
          <a:p>
            <a:pPr algn="ctr"/>
            <a:r>
              <a:rPr lang="en-US" altLang="ko-KR" dirty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1+1  2+2  3+3</a:t>
            </a:r>
          </a:p>
          <a:p>
            <a:pPr algn="ctr"/>
            <a:r>
              <a:rPr lang="en-US" altLang="ko-KR" dirty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2   4   6</a:t>
            </a:r>
          </a:p>
          <a:p>
            <a:pPr algn="ctr"/>
            <a:r>
              <a:rPr lang="en-US" altLang="ko-KR" dirty="0"/>
              <a:t>8 10 12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산술연산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행렬에 대한 산술연식은 각 </a:t>
            </a:r>
            <a:r>
              <a:rPr lang="ko-KR" altLang="en-US" sz="2800" dirty="0" err="1"/>
              <a:t>원소별로</a:t>
            </a:r>
            <a:r>
              <a:rPr lang="ko-KR" altLang="en-US" sz="2800" dirty="0"/>
              <a:t> </a:t>
            </a:r>
            <a:r>
              <a:rPr lang="en-US" altLang="ko-KR" sz="2800" dirty="0"/>
              <a:t>+/-/* </a:t>
            </a:r>
            <a:r>
              <a:rPr lang="ko-KR" altLang="en-US" sz="2800" dirty="0"/>
              <a:t>처리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내의 데이터 타입은</a:t>
            </a:r>
            <a:r>
              <a:rPr lang="en-US" altLang="ko-KR" dirty="0"/>
              <a:t>array</a:t>
            </a:r>
            <a:r>
              <a:rPr lang="ko-KR" altLang="en-US" dirty="0"/>
              <a:t>함수와 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 err="1"/>
              <a:t>생성자로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생성하기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492896"/>
            <a:ext cx="453650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0352"/>
            <a:ext cx="352839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05459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전치 </a:t>
            </a:r>
            <a:r>
              <a:rPr lang="en-US" altLang="ko-KR" dirty="0"/>
              <a:t>: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098649"/>
              </p:ext>
            </p:extLst>
          </p:nvPr>
        </p:nvGraphicFramePr>
        <p:xfrm>
          <a:off x="39553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4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122037"/>
              </p:ext>
            </p:extLst>
          </p:nvPr>
        </p:nvGraphicFramePr>
        <p:xfrm>
          <a:off x="313873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5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73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00513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454843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73016"/>
            <a:ext cx="27363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dot </a:t>
            </a:r>
            <a:r>
              <a:rPr lang="ko-KR" altLang="en-US" dirty="0"/>
              <a:t>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처리 기준 </a:t>
            </a:r>
            <a:r>
              <a:rPr lang="en-US" altLang="ko-KR" dirty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행과 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곱해서 표시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1518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519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520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r>
                <a:rPr lang="ko-KR" altLang="en-US" dirty="0"/>
                <a:t>행</a:t>
              </a:r>
              <a:r>
                <a:rPr lang="en-US" altLang="ko-KR" dirty="0"/>
                <a:t>*p</a:t>
              </a:r>
              <a:r>
                <a:rPr lang="ko-KR" altLang="en-US" dirty="0"/>
                <a:t>열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</a:t>
              </a:r>
              <a:r>
                <a:rPr lang="ko-KR" altLang="en-US" dirty="0"/>
                <a:t>행</a:t>
              </a:r>
              <a:r>
                <a:rPr lang="en-US" altLang="ko-KR" dirty="0"/>
                <a:t>1</a:t>
              </a:r>
              <a:r>
                <a:rPr lang="ko-KR" altLang="en-US" dirty="0"/>
                <a:t>열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행</a:t>
            </a:r>
            <a:r>
              <a:rPr lang="en-US" altLang="ko-KR" dirty="0"/>
              <a:t>1</a:t>
            </a:r>
            <a:r>
              <a:rPr lang="ko-KR" altLang="en-US" dirty="0"/>
              <a:t>열</a:t>
            </a:r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처리 기준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행과 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곱해서 표시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30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31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32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33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34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35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numpy.dot(A,B)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b1*c2, a1*b2 + b1*d2], [c1*a2 + d1*c2, c1*b2 + d1*d2])</a:t>
            </a:r>
          </a:p>
          <a:p>
            <a:pPr marL="457200" lvl="1" indent="0" fontAlgn="base">
              <a:buNone/>
            </a:pPr>
            <a:r>
              <a:rPr lang="en-US" altLang="ko-KR" dirty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: 2</a:t>
            </a:r>
            <a:r>
              <a:rPr lang="ko-KR" altLang="en-US" dirty="0"/>
              <a:t>차원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Dot</a:t>
            </a:r>
            <a:r>
              <a:rPr lang="ko-KR" altLang="en-US" dirty="0"/>
              <a:t>와 </a:t>
            </a:r>
            <a:r>
              <a:rPr lang="en-US" altLang="ko-KR" dirty="0"/>
              <a:t>inner </a:t>
            </a:r>
            <a:r>
              <a:rPr lang="ko-KR" altLang="en-US" dirty="0"/>
              <a:t>함수는 계산시 축 기준이 차이가 있어 실제 계산된 값이 다름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vs inner </a:t>
            </a:r>
            <a:r>
              <a:rPr lang="ko-KR" altLang="en-US" dirty="0"/>
              <a:t>차이점</a:t>
            </a:r>
            <a:r>
              <a:rPr lang="en-US" altLang="ko-KR" dirty="0"/>
              <a:t>(2</a:t>
            </a:r>
            <a:r>
              <a:rPr lang="ko-KR" altLang="en-US" dirty="0"/>
              <a:t>차원이상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83585"/>
              </p:ext>
            </p:extLst>
          </p:nvPr>
        </p:nvGraphicFramePr>
        <p:xfrm>
          <a:off x="611560" y="3140968"/>
          <a:ext cx="4104456" cy="3270872"/>
        </p:xfrm>
        <a:graphic>
          <a:graphicData uri="http://schemas.openxmlformats.org/drawingml/2006/table">
            <a:tbl>
              <a:tblPr/>
              <a:tblGrid>
                <a:gridCol w="205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45024"/>
            <a:ext cx="324036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36737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cross product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/>
              <a:t>A = [[a1,b1],[c1,d1]] B = [[a2,b2],[c2,d2]] </a:t>
            </a:r>
            <a:r>
              <a:rPr lang="en-US" altLang="ko-KR" sz="2400" dirty="0" err="1"/>
              <a:t>numpy.cross</a:t>
            </a:r>
            <a:r>
              <a:rPr lang="en-US" altLang="ko-KR" sz="2400" dirty="0"/>
              <a:t>(A,B)  = A.T  * B</a:t>
            </a:r>
          </a:p>
          <a:p>
            <a:pPr marL="457200" lvl="1" indent="0" fontAlgn="base">
              <a:buNone/>
            </a:pPr>
            <a:r>
              <a:rPr lang="en-US" altLang="ko-KR" sz="2400" dirty="0"/>
              <a:t>array([[a1*b2 -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 </a:t>
            </a:r>
            <a:r>
              <a:rPr lang="ko-KR" altLang="en-US" dirty="0"/>
              <a:t>계산 방식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n*m </a:t>
            </a:r>
            <a:r>
              <a:rPr lang="ko-KR" altLang="en-US" sz="2800" dirty="0"/>
              <a:t>행렬 일 경우 </a:t>
            </a:r>
            <a:r>
              <a:rPr lang="en-US" altLang="ko-KR" sz="2800" dirty="0"/>
              <a:t>2</a:t>
            </a:r>
            <a:r>
              <a:rPr lang="ko-KR" altLang="en-US" sz="2800" dirty="0"/>
              <a:t>차원으로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/>
              <a:t>행렬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Inner </a:t>
            </a:r>
            <a:r>
              <a:rPr lang="ko-KR" altLang="en-US" dirty="0"/>
              <a:t>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생성하면 내부 원소들은 </a:t>
            </a:r>
            <a:r>
              <a:rPr lang="en-US" altLang="ko-KR" dirty="0"/>
              <a:t>float </a:t>
            </a:r>
            <a:r>
              <a:rPr lang="ko-KR" altLang="en-US" dirty="0"/>
              <a:t>타입으로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 </a:t>
            </a:r>
            <a:r>
              <a:rPr lang="ko-KR" altLang="en-US" dirty="0"/>
              <a:t>데이터 변경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36912"/>
            <a:ext cx="368997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636912"/>
            <a:ext cx="378222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77432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/>
              <a:t>A 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</a:p>
          <a:p>
            <a:pPr marL="457200" lvl="1" indent="0" fontAlgn="base">
              <a:buNone/>
            </a:pPr>
            <a:r>
              <a:rPr lang="en-US" altLang="ko-KR" sz="2400" dirty="0"/>
              <a:t>array([[a1*a2 + b1*b2, a1*c2 + b1*d2], [c1*a2 + d1*b2, c1*c2 + d1*d2])</a:t>
            </a:r>
          </a:p>
          <a:p>
            <a:pPr marL="457200" lvl="1" indent="0" fontAlgn="base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 </a:t>
            </a:r>
            <a:r>
              <a:rPr lang="ko-KR" altLang="en-US" dirty="0"/>
              <a:t>계산 방식 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</a:t>
            </a:r>
            <a:r>
              <a:rPr lang="ko-KR" altLang="en-US" dirty="0"/>
              <a:t>예시 </a:t>
            </a:r>
            <a:r>
              <a:rPr lang="en-US" altLang="ko-KR" dirty="0"/>
              <a:t>: 2</a:t>
            </a:r>
            <a:r>
              <a:rPr lang="ko-KR" altLang="en-US" dirty="0"/>
              <a:t>차원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a(2,2) </a:t>
            </a:r>
            <a:r>
              <a:rPr lang="ko-KR" altLang="en-US" sz="2800" dirty="0"/>
              <a:t>행렬과 </a:t>
            </a:r>
            <a:r>
              <a:rPr lang="en-US" altLang="ko-KR" sz="2800" dirty="0"/>
              <a:t>b(2,2)</a:t>
            </a:r>
            <a:r>
              <a:rPr lang="ko-KR" altLang="en-US" sz="2800" dirty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</a:t>
            </a:r>
            <a:r>
              <a:rPr lang="ko-KR" altLang="en-US" dirty="0"/>
              <a:t>예시 </a:t>
            </a:r>
            <a:r>
              <a:rPr lang="en-US" altLang="ko-KR" dirty="0"/>
              <a:t>: 3</a:t>
            </a:r>
            <a:r>
              <a:rPr lang="ko-KR" altLang="en-US" dirty="0"/>
              <a:t>차원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a(2,3,2) </a:t>
            </a:r>
            <a:r>
              <a:rPr lang="ko-KR" altLang="en-US" sz="2800" dirty="0"/>
              <a:t>행렬과 </a:t>
            </a:r>
            <a:r>
              <a:rPr lang="en-US" altLang="ko-KR" sz="2800" dirty="0"/>
              <a:t>b(2,2)</a:t>
            </a:r>
            <a:r>
              <a:rPr lang="ko-KR" altLang="en-US" sz="2800" dirty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outer product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두개의</a:t>
            </a:r>
            <a:r>
              <a:rPr lang="ko-KR" altLang="en-US" dirty="0"/>
              <a:t> 벡터를 가지고 벡터 크기를 행과 열로 만드는 함수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1</a:t>
            </a:r>
            <a:r>
              <a:rPr lang="ko-KR" altLang="en-US" dirty="0"/>
              <a:t>차원이 이상일 경우 </a:t>
            </a:r>
            <a:r>
              <a:rPr lang="en-US" altLang="ko-KR" dirty="0"/>
              <a:t>1</a:t>
            </a:r>
            <a:r>
              <a:rPr lang="ko-KR" altLang="en-US" dirty="0"/>
              <a:t>차원으로 만든 후에 행렬로 </a:t>
            </a:r>
            <a:r>
              <a:rPr lang="ko-KR" altLang="en-US" dirty="0" err="1"/>
              <a:t>만듬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2*2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Out</a:t>
            </a:r>
            <a:r>
              <a:rPr lang="ko-KR" altLang="en-US" sz="2800" dirty="0"/>
              <a:t>는 </a:t>
            </a:r>
            <a:r>
              <a:rPr lang="ko-KR" altLang="en-US" sz="2800" dirty="0" err="1"/>
              <a:t>두개의</a:t>
            </a:r>
            <a:r>
              <a:rPr lang="ko-KR" altLang="en-US" sz="2800" dirty="0"/>
              <a:t> 벡터에 대한 행렬로 구성</a:t>
            </a:r>
            <a:r>
              <a:rPr lang="en-US" altLang="ko-KR" sz="2800" dirty="0"/>
              <a:t>out[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outer: 1 </a:t>
            </a:r>
            <a:endParaRPr lang="ko-KR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첫번째</a:t>
            </a:r>
            <a:r>
              <a:rPr lang="ko-KR" altLang="en-US" sz="2800" dirty="0"/>
              <a:t> 벡터가 </a:t>
            </a:r>
            <a:r>
              <a:rPr lang="ko-KR" altLang="en-US" sz="2800" dirty="0" err="1"/>
              <a:t>행이되고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두번째</a:t>
            </a:r>
            <a:r>
              <a:rPr lang="ko-KR" altLang="en-US" sz="2800" dirty="0"/>
              <a:t> 벡터가 열이 되어 </a:t>
            </a:r>
            <a:r>
              <a:rPr lang="en-US" altLang="ko-KR" sz="2800" dirty="0"/>
              <a:t>5*5</a:t>
            </a:r>
            <a:r>
              <a:rPr lang="ko-KR" altLang="en-US" sz="2800" dirty="0"/>
              <a:t>행렬을 </a:t>
            </a:r>
            <a:r>
              <a:rPr lang="ko-KR" altLang="en-US" sz="2800" dirty="0" err="1"/>
              <a:t>만듬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outer: 2 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벡터의 값이 문자일 경우 문자 배수만큼 처리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outer: 3 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대각행렬의 합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8104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/>
              <a:t>3</a:t>
            </a:r>
            <a:r>
              <a:rPr lang="ko-KR" altLang="en-US" sz="2800" dirty="0"/>
              <a:t>차원</a:t>
            </a:r>
            <a:r>
              <a:rPr lang="en-US" altLang="ko-KR" sz="2800" dirty="0"/>
              <a:t>(2,2,2)</a:t>
            </a:r>
            <a:r>
              <a:rPr lang="ko-KR" altLang="en-US" sz="2800" dirty="0"/>
              <a:t> 대각행렬의 합은 </a:t>
            </a:r>
            <a:r>
              <a:rPr lang="ko-KR" altLang="en-US" sz="2800" dirty="0" err="1"/>
              <a:t>첫번째</a:t>
            </a:r>
            <a:r>
              <a:rPr lang="ko-KR" altLang="en-US" sz="2800" dirty="0"/>
              <a:t> 차원의 </a:t>
            </a:r>
            <a:r>
              <a:rPr lang="en-US" altLang="ko-KR" sz="2800" dirty="0"/>
              <a:t>1</a:t>
            </a:r>
            <a:r>
              <a:rPr lang="ko-KR" altLang="en-US" sz="2800" dirty="0"/>
              <a:t>과 </a:t>
            </a:r>
            <a:r>
              <a:rPr lang="ko-KR" altLang="en-US" sz="2800" dirty="0" err="1"/>
              <a:t>두번째의</a:t>
            </a:r>
            <a:r>
              <a:rPr lang="ko-KR" altLang="en-US" sz="2800" dirty="0"/>
              <a:t> 마지막을 합산해서 출력</a:t>
            </a:r>
            <a:endParaRPr lang="en-US" altLang="ko-KR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Trace : 3</a:t>
            </a:r>
            <a:r>
              <a:rPr lang="ko-KR" altLang="en-US" dirty="0"/>
              <a:t>차원 행렬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05373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5373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95836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95836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50095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50095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9612" y="37607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70075" y="37862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72006" y="44873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2256" y="48753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1727684" y="47033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12688"/>
            <a:ext cx="432048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869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 함수</a:t>
            </a:r>
            <a:r>
              <a:rPr lang="en-US" altLang="ko-KR" dirty="0"/>
              <a:t> </a:t>
            </a: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7876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행렬식과 </a:t>
            </a:r>
            <a:r>
              <a:rPr lang="ko-KR" altLang="en-US" dirty="0" err="1"/>
              <a:t>역행렬</a:t>
            </a:r>
            <a:r>
              <a:rPr lang="en-US" altLang="ko-KR" dirty="0"/>
              <a:t> </a:t>
            </a: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985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행렬식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0583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</a:t>
            </a:r>
            <a:r>
              <a:rPr lang="en-US" altLang="ko-KR" dirty="0" err="1"/>
              <a:t>det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3 1</a:t>
            </a:r>
          </a:p>
          <a:p>
            <a:r>
              <a:rPr lang="en-US" altLang="ko-KR" dirty="0"/>
              <a:t>2 2</a:t>
            </a:r>
            <a:endParaRPr lang="ko-KR" altLang="en-US" dirty="0"/>
          </a:p>
        </p:txBody>
      </p:sp>
      <p:sp>
        <p:nvSpPr>
          <p:cNvPr id="7" name="왼쪽 대괄호 6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260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57977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행렬식을 계산시 앞에 두 열을 뒤에 복사 후 계산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</a:t>
            </a:r>
            <a:r>
              <a:rPr lang="en-US" altLang="ko-KR" dirty="0" err="1"/>
              <a:t>det</a:t>
            </a:r>
            <a:r>
              <a:rPr lang="en-US" altLang="ko-KR" dirty="0"/>
              <a:t>) : 3</a:t>
            </a:r>
            <a:r>
              <a:rPr lang="ko-KR" altLang="en-US" dirty="0"/>
              <a:t>차원</a:t>
            </a:r>
          </a:p>
        </p:txBody>
      </p:sp>
      <p:pic>
        <p:nvPicPr>
          <p:cNvPr id="9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29870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0113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4496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i</a:t>
            </a:r>
            <a:r>
              <a:rPr lang="ko-KR" altLang="en-US" dirty="0"/>
              <a:t>번째 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소행렬식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2 1</a:t>
            </a:r>
          </a:p>
          <a:p>
            <a:pPr algn="ctr"/>
            <a:r>
              <a:rPr lang="en-US" altLang="ko-KR" sz="1400" dirty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부호 </a:t>
            </a:r>
            <a:r>
              <a:rPr lang="en-US" altLang="ko-KR" dirty="0"/>
              <a:t>+</a:t>
            </a:r>
          </a:p>
          <a:p>
            <a:endParaRPr lang="en-US" altLang="ko-KR" dirty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/>
              <a:t>부호 </a:t>
            </a:r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1313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i</a:t>
            </a:r>
            <a:r>
              <a:rPr lang="ko-KR" altLang="en-US" dirty="0"/>
              <a:t>번째 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소행렬식</a:t>
            </a:r>
            <a:r>
              <a:rPr lang="en-US" altLang="ko-KR" dirty="0"/>
              <a:t> 3</a:t>
            </a:r>
            <a:r>
              <a:rPr lang="ko-KR" altLang="en-US" dirty="0"/>
              <a:t>차원</a:t>
            </a:r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3 1 3 </a:t>
            </a:r>
          </a:p>
          <a:p>
            <a:pPr algn="ctr"/>
            <a:r>
              <a:rPr lang="en-US" altLang="ko-KR" sz="1400" dirty="0"/>
              <a:t>2 2 3 </a:t>
            </a:r>
          </a:p>
          <a:p>
            <a:pPr algn="ctr"/>
            <a:r>
              <a:rPr lang="en-US" altLang="ko-KR" sz="1400" dirty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2 3 </a:t>
              </a:r>
            </a:p>
            <a:p>
              <a:pPr algn="ctr"/>
              <a:r>
                <a:rPr lang="en-US" altLang="ko-KR" sz="1100" dirty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2 3 </a:t>
              </a:r>
            </a:p>
            <a:p>
              <a:pPr algn="ctr"/>
              <a:r>
                <a:rPr lang="en-US" altLang="ko-KR" sz="1100" dirty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2 2 </a:t>
              </a:r>
            </a:p>
            <a:p>
              <a:pPr algn="ctr"/>
              <a:r>
                <a:rPr lang="en-US" altLang="ko-KR" sz="1100" dirty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3M11+(-1)* 1M12 + 3M13 </a:t>
            </a:r>
          </a:p>
          <a:p>
            <a:r>
              <a:rPr lang="en-US" altLang="ko-KR" dirty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부호 </a:t>
            </a:r>
            <a:r>
              <a:rPr lang="en-US" altLang="ko-KR" dirty="0"/>
              <a:t>+</a:t>
            </a:r>
          </a:p>
          <a:p>
            <a:endParaRPr lang="en-US" altLang="ko-KR" dirty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/>
              <a:t>부호 </a:t>
            </a:r>
            <a:r>
              <a:rPr lang="en-US" altLang="ko-KR" dirty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85638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소행렬식</a:t>
            </a:r>
            <a:r>
              <a:rPr lang="ko-KR" altLang="en-US" dirty="0"/>
              <a:t>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 err="1"/>
              <a:t>소행렬식을</a:t>
            </a:r>
            <a:r>
              <a:rPr lang="ko-KR" altLang="en-US" sz="2800" dirty="0"/>
              <a:t> 구해서 행렬식 값 비교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64130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여인수 행렬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7129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소행렬식을</a:t>
            </a:r>
            <a:r>
              <a:rPr lang="ko-KR" altLang="en-US" dirty="0"/>
              <a:t> 이용한 값을  여인수를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여인수</a:t>
            </a:r>
            <a:r>
              <a:rPr lang="en-US" altLang="ko-KR" dirty="0"/>
              <a:t>(cofactor)</a:t>
            </a:r>
            <a:endParaRPr lang="ko-KR" altLang="en-US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3 1 3 </a:t>
            </a:r>
          </a:p>
          <a:p>
            <a:pPr algn="ctr"/>
            <a:r>
              <a:rPr lang="en-US" altLang="ko-KR" sz="1400" dirty="0"/>
              <a:t>2 2 3 </a:t>
            </a:r>
          </a:p>
          <a:p>
            <a:pPr algn="ctr"/>
            <a:r>
              <a:rPr lang="en-US" altLang="ko-KR" sz="1400" dirty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89849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4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부호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533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ones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0900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소행렬식으로</a:t>
            </a:r>
            <a:r>
              <a:rPr lang="ko-KR" altLang="en-US" dirty="0"/>
              <a:t> 계산된 원소 즉 여인수로 구성된 행렬의 전치행렬을 수반행렬이라 함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수반행렬</a:t>
            </a:r>
            <a:r>
              <a:rPr lang="en-US" altLang="ko-KR" dirty="0"/>
              <a:t>(</a:t>
            </a:r>
            <a:r>
              <a:rPr lang="en-US" altLang="ko-KR" dirty="0" err="1"/>
              <a:t>adj</a:t>
            </a:r>
            <a:r>
              <a:rPr lang="en-US" altLang="ko-KR" dirty="0"/>
              <a:t>)  </a:t>
            </a:r>
            <a:r>
              <a:rPr lang="ko-KR" altLang="en-US" dirty="0"/>
              <a:t>과 </a:t>
            </a:r>
            <a:r>
              <a:rPr lang="ko-KR" altLang="en-US" dirty="0" err="1"/>
              <a:t>여인수행렬</a:t>
            </a:r>
            <a:endParaRPr lang="ko-KR" altLang="en-US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  2  -3</a:t>
            </a:r>
          </a:p>
          <a:p>
            <a:r>
              <a:rPr lang="en-US" altLang="ko-KR" dirty="0"/>
              <a:t> 1   0  -3</a:t>
            </a:r>
          </a:p>
          <a:p>
            <a:r>
              <a:rPr lang="en-US" altLang="ko-KR" dirty="0"/>
              <a:t> 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-1   1   0</a:t>
            </a:r>
          </a:p>
          <a:p>
            <a:r>
              <a:rPr lang="en-US" altLang="ko-KR" dirty="0"/>
              <a:t>  2   0  -2</a:t>
            </a:r>
          </a:p>
          <a:p>
            <a:r>
              <a:rPr lang="en-US" altLang="ko-KR" dirty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여인수행렬의</a:t>
            </a:r>
            <a:r>
              <a:rPr lang="ko-KR" altLang="en-US" dirty="0"/>
              <a:t> 전치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수반행렬</a:t>
            </a:r>
          </a:p>
        </p:txBody>
      </p:sp>
    </p:spTree>
    <p:extLst>
      <p:ext uri="{BB962C8B-B14F-4D97-AF65-F5344CB8AC3E}">
        <p14:creationId xmlns:p14="http://schemas.microsoft.com/office/powerpoint/2010/main" val="9319165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역행렬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5770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역행렬은</a:t>
            </a:r>
            <a:r>
              <a:rPr lang="ko-KR" altLang="en-US" dirty="0"/>
              <a:t> 수반행렬에 행렬식으로 </a:t>
            </a:r>
            <a:r>
              <a:rPr lang="ko-KR" altLang="en-US" dirty="0" err="1"/>
              <a:t>나눗값이</a:t>
            </a:r>
            <a:r>
              <a:rPr lang="ko-KR" altLang="en-US" dirty="0"/>
              <a:t> 됨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역행렬</a:t>
            </a:r>
            <a:r>
              <a:rPr lang="en-US" altLang="ko-KR" dirty="0"/>
              <a:t>(</a:t>
            </a:r>
            <a:r>
              <a:rPr lang="en-US" altLang="ko-KR" dirty="0" err="1"/>
              <a:t>inv</a:t>
            </a:r>
            <a:r>
              <a:rPr lang="en-US" altLang="ko-KR" dirty="0"/>
              <a:t>) – 2</a:t>
            </a:r>
            <a:r>
              <a:rPr lang="ko-KR" altLang="en-US" dirty="0"/>
              <a:t>차원</a:t>
            </a:r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2 -1</a:t>
            </a:r>
          </a:p>
          <a:p>
            <a:pPr algn="ctr"/>
            <a:r>
              <a:rPr lang="en-US" altLang="ko-KR" dirty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2 1</a:t>
            </a:r>
          </a:p>
          <a:p>
            <a:pPr algn="ctr"/>
            <a:r>
              <a:rPr lang="en-US" altLang="ko-KR" dirty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​​=​1/</a:t>
            </a:r>
            <a:r>
              <a:rPr lang="en-US" altLang="ko-KR" dirty="0" err="1"/>
              <a:t>det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) * ​​</a:t>
            </a:r>
            <a:r>
              <a:rPr lang="en-US" altLang="ko-KR" i="1" dirty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9448062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역행렬은</a:t>
            </a:r>
            <a:r>
              <a:rPr lang="ko-KR" altLang="en-US" dirty="0"/>
              <a:t> 수반행렬에 행렬식으로 </a:t>
            </a:r>
            <a:r>
              <a:rPr lang="ko-KR" altLang="en-US" dirty="0" err="1"/>
              <a:t>나눗값이</a:t>
            </a:r>
            <a:r>
              <a:rPr lang="ko-KR" altLang="en-US" dirty="0"/>
              <a:t> 됨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역행렬</a:t>
            </a:r>
            <a:r>
              <a:rPr lang="en-US" altLang="ko-KR" dirty="0"/>
              <a:t>(</a:t>
            </a:r>
            <a:r>
              <a:rPr lang="en-US" altLang="ko-KR" dirty="0" err="1"/>
              <a:t>inv</a:t>
            </a:r>
            <a:r>
              <a:rPr lang="en-US" altLang="ko-KR" dirty="0"/>
              <a:t>) – 3</a:t>
            </a:r>
            <a:r>
              <a:rPr lang="ko-KR" altLang="en-US" dirty="0"/>
              <a:t>차원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[ 0.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   2  -3</a:t>
            </a:r>
          </a:p>
          <a:p>
            <a:r>
              <a:rPr lang="en-US" altLang="ko-KR"/>
              <a:t>  1   0  </a:t>
            </a:r>
            <a:r>
              <a:rPr lang="en-US" altLang="ko-KR" dirty="0"/>
              <a:t>-3</a:t>
            </a:r>
          </a:p>
          <a:p>
            <a:r>
              <a:rPr lang="en-US" altLang="ko-KR" dirty="0"/>
              <a:t> 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3 1 3 </a:t>
            </a:r>
          </a:p>
          <a:p>
            <a:pPr algn="ctr"/>
            <a:r>
              <a:rPr lang="en-US" altLang="ko-KR" dirty="0"/>
              <a:t>2 2 3 </a:t>
            </a:r>
          </a:p>
          <a:p>
            <a:pPr algn="ctr"/>
            <a:r>
              <a:rPr lang="en-US" altLang="ko-KR" dirty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​​=​1/</a:t>
            </a:r>
            <a:r>
              <a:rPr lang="en-US" altLang="ko-KR" dirty="0" err="1"/>
              <a:t>det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) * ​​</a:t>
            </a:r>
            <a:r>
              <a:rPr lang="en-US" altLang="ko-KR" i="1" dirty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733351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역행렬</a:t>
            </a:r>
            <a:r>
              <a:rPr lang="en-US" altLang="ko-KR" dirty="0"/>
              <a:t>(</a:t>
            </a:r>
            <a:r>
              <a:rPr lang="en-US" altLang="ko-KR" dirty="0" err="1"/>
              <a:t>inv</a:t>
            </a:r>
            <a:r>
              <a:rPr lang="en-US" altLang="ko-KR" dirty="0"/>
              <a:t>)</a:t>
            </a:r>
            <a:r>
              <a:rPr lang="ko-KR" altLang="en-US" dirty="0"/>
              <a:t>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 err="1"/>
              <a:t>역행렬</a:t>
            </a:r>
            <a:r>
              <a:rPr lang="ko-KR" altLang="en-US" sz="2800" dirty="0"/>
              <a:t> 계산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67965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tensor dot</a:t>
            </a:r>
            <a:r>
              <a:rPr lang="en-US" altLang="ko-KR" sz="60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6996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/>
              <a:t>Tensordot</a:t>
            </a:r>
            <a:r>
              <a:rPr lang="en-US" altLang="ko-KR" sz="2800" dirty="0"/>
              <a:t> </a:t>
            </a:r>
            <a:r>
              <a:rPr lang="ko-KR" altLang="en-US" sz="2800" dirty="0"/>
              <a:t>함수에 </a:t>
            </a:r>
            <a:r>
              <a:rPr lang="en-US" altLang="ko-KR" sz="2800" dirty="0"/>
              <a:t>axes</a:t>
            </a:r>
            <a:r>
              <a:rPr lang="ko-KR" altLang="en-US" sz="2800" dirty="0"/>
              <a:t>를 </a:t>
            </a:r>
            <a:r>
              <a:rPr lang="en-US" altLang="ko-KR" sz="2800" dirty="0"/>
              <a:t>0</a:t>
            </a:r>
            <a:r>
              <a:rPr lang="ko-KR" altLang="en-US" sz="2800" dirty="0"/>
              <a:t>으로 줄 경우 </a:t>
            </a:r>
            <a:r>
              <a:rPr lang="en-US" altLang="ko-KR" sz="2800" dirty="0"/>
              <a:t>tensor product</a:t>
            </a:r>
            <a:r>
              <a:rPr lang="ko-KR" altLang="en-US" sz="2800" dirty="0"/>
              <a:t>을 연산</a:t>
            </a:r>
            <a:endParaRPr lang="en-US" altLang="ko-KR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endParaRPr lang="ko-KR" altLang="en-US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/>
              <a:t>Tensordot</a:t>
            </a:r>
            <a:r>
              <a:rPr lang="en-US" altLang="ko-KR" sz="2800" dirty="0"/>
              <a:t> </a:t>
            </a:r>
            <a:r>
              <a:rPr lang="ko-KR" altLang="en-US" sz="2800" dirty="0"/>
              <a:t>함수에 </a:t>
            </a:r>
            <a:r>
              <a:rPr lang="en-US" altLang="ko-KR" sz="2800" dirty="0"/>
              <a:t>axes</a:t>
            </a:r>
            <a:r>
              <a:rPr lang="ko-KR" altLang="en-US" sz="2800" dirty="0"/>
              <a:t>를 </a:t>
            </a:r>
            <a:r>
              <a:rPr lang="en-US" altLang="ko-KR" sz="2800" dirty="0"/>
              <a:t>0</a:t>
            </a:r>
            <a:r>
              <a:rPr lang="ko-KR" altLang="en-US" sz="2800" dirty="0"/>
              <a:t>으로 줄 경우 </a:t>
            </a:r>
            <a:r>
              <a:rPr lang="en-US" altLang="ko-KR" sz="2800" dirty="0"/>
              <a:t>tensor product</a:t>
            </a:r>
            <a:r>
              <a:rPr lang="ko-KR" altLang="en-US" sz="2800" dirty="0"/>
              <a:t>을 연산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2,2,2,2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/>
              <a:t>2</a:t>
            </a:r>
            <a:r>
              <a:rPr lang="ko-KR" altLang="en-US" sz="2800" dirty="0"/>
              <a:t>차원 행렬 </a:t>
            </a:r>
            <a:r>
              <a:rPr lang="en-US" altLang="ko-KR" sz="2800" dirty="0"/>
              <a:t>2</a:t>
            </a:r>
            <a:r>
              <a:rPr lang="ko-KR" altLang="en-US" sz="2800" dirty="0"/>
              <a:t>개가 만나 </a:t>
            </a:r>
            <a:r>
              <a:rPr lang="en-US" altLang="ko-KR" sz="2800" dirty="0"/>
              <a:t>4</a:t>
            </a:r>
            <a:r>
              <a:rPr lang="ko-KR" altLang="en-US" sz="2800" dirty="0"/>
              <a:t>차원 행렬 구성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/>
              <a:t>: </a:t>
            </a:r>
            <a:r>
              <a:rPr lang="ko-KR" altLang="en-US" dirty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생성하면 내부 원소들은 </a:t>
            </a:r>
            <a:r>
              <a:rPr lang="en-US" altLang="ko-KR" dirty="0"/>
              <a:t>one </a:t>
            </a:r>
            <a:r>
              <a:rPr lang="ko-KR" altLang="en-US" dirty="0"/>
              <a:t>원소를 가지는 </a:t>
            </a:r>
            <a:r>
              <a:rPr lang="en-US" altLang="ko-KR" dirty="0" err="1"/>
              <a:t>ndarray</a:t>
            </a:r>
            <a:r>
              <a:rPr lang="ko-KR" altLang="en-US" dirty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ones</a:t>
            </a:r>
            <a:r>
              <a:rPr lang="ko-KR" altLang="en-US" dirty="0"/>
              <a:t>함수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1</a:t>
            </a:r>
            <a:r>
              <a:rPr lang="ko-KR" altLang="en-US" sz="1400" b="1" u="sng" dirty="0"/>
              <a:t>차원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/>
              <a:t>차원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3</a:t>
            </a:r>
            <a:r>
              <a:rPr lang="ko-KR" altLang="en-US" sz="1400" b="1" u="sng" dirty="0"/>
              <a:t>차원</a:t>
            </a: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99612"/>
            <a:ext cx="446449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4165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/>
              <a:t>axes = 0 tensor product,  axes = 1 tensor dot product,  axes = 2 tenser double contraction </a:t>
            </a:r>
            <a:r>
              <a:rPr lang="ko-KR" altLang="en-US" sz="2800" dirty="0"/>
              <a:t>즉 벡터연산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/>
              <a:t>: </a:t>
            </a:r>
            <a:r>
              <a:rPr lang="ko-KR" altLang="en-US" dirty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en-US" altLang="ko-KR" dirty="0" err="1"/>
              <a:t>Matplotlib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8341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 err="1"/>
              <a:t>pyplot</a:t>
            </a:r>
            <a:r>
              <a:rPr lang="en-US" altLang="ko-KR" dirty="0"/>
              <a:t> </a:t>
            </a:r>
            <a:r>
              <a:rPr lang="ko-KR" altLang="en-US" dirty="0"/>
              <a:t>기초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303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데이터 시각화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443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데이터 시각화는 데이터의 탐색과 데이터의 전달을 위한 목적으로 사용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59632" y="3789040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탐색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32040" y="3816829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전달</a:t>
            </a:r>
          </a:p>
        </p:txBody>
      </p:sp>
    </p:spTree>
    <p:extLst>
      <p:ext uri="{BB962C8B-B14F-4D97-AF65-F5344CB8AC3E}">
        <p14:creationId xmlns:p14="http://schemas.microsoft.com/office/powerpoint/2010/main" val="6789289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ko-KR" altLang="en-US" dirty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1103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%</a:t>
            </a:r>
            <a:r>
              <a:rPr lang="en-US" altLang="ko-KR" dirty="0" err="1"/>
              <a:t>matplotlib</a:t>
            </a:r>
            <a:r>
              <a:rPr lang="en-US" altLang="ko-KR" dirty="0"/>
              <a:t> inline </a:t>
            </a:r>
            <a:r>
              <a:rPr lang="ko-KR" altLang="en-US" dirty="0"/>
              <a:t>명령을 먼저 실행해야 </a:t>
            </a:r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내에서</a:t>
            </a:r>
            <a:r>
              <a:rPr lang="en-US" altLang="ko-KR" dirty="0"/>
              <a:t> </a:t>
            </a:r>
            <a:r>
              <a:rPr lang="ko-KR" altLang="en-US" dirty="0"/>
              <a:t>그래프가 보임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inline </a:t>
            </a:r>
            <a:r>
              <a:rPr lang="ko-KR" altLang="en-US" dirty="0"/>
              <a:t>실행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8157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%</a:t>
            </a:r>
            <a:r>
              <a:rPr lang="en-US" altLang="ko-KR" dirty="0" err="1"/>
              <a:t>matplotlib</a:t>
            </a:r>
            <a:r>
              <a:rPr lang="en-US" altLang="ko-KR" dirty="0"/>
              <a:t> notebook </a:t>
            </a:r>
            <a:r>
              <a:rPr lang="ko-KR" altLang="en-US" dirty="0"/>
              <a:t>명령을 먼저 실행해야 </a:t>
            </a:r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내에 </a:t>
            </a:r>
            <a:r>
              <a:rPr lang="en-US" altLang="ko-KR" dirty="0" err="1"/>
              <a:t>qt</a:t>
            </a:r>
            <a:r>
              <a:rPr lang="en-US" altLang="ko-KR" dirty="0"/>
              <a:t> </a:t>
            </a:r>
            <a:r>
              <a:rPr lang="ko-KR" altLang="en-US" dirty="0"/>
              <a:t>창이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notebook </a:t>
            </a:r>
            <a:r>
              <a:rPr lang="ko-KR" altLang="en-US" dirty="0"/>
              <a:t>실행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10" y="2780928"/>
            <a:ext cx="4686300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01317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Inline</a:t>
            </a:r>
            <a:r>
              <a:rPr lang="ko-KR" altLang="en-US" sz="1400" dirty="0"/>
              <a:t>을 다시 돌아가려면 </a:t>
            </a:r>
            <a:r>
              <a:rPr lang="en-US" altLang="ko-KR" sz="1400" dirty="0"/>
              <a:t>%</a:t>
            </a:r>
            <a:r>
              <a:rPr lang="en-US" altLang="ko-KR" sz="1400" dirty="0" err="1"/>
              <a:t>matplotlib</a:t>
            </a:r>
            <a:r>
              <a:rPr lang="en-US" altLang="ko-KR" sz="1400" dirty="0"/>
              <a:t> inline</a:t>
            </a:r>
            <a:r>
              <a:rPr lang="ko-KR" altLang="en-US" sz="1400" dirty="0"/>
              <a:t>을 실행시켜주면 됨</a:t>
            </a:r>
          </a:p>
        </p:txBody>
      </p:sp>
    </p:spTree>
    <p:extLst>
      <p:ext uri="{BB962C8B-B14F-4D97-AF65-F5344CB8AC3E}">
        <p14:creationId xmlns:p14="http://schemas.microsoft.com/office/powerpoint/2010/main" val="40870899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119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seaborn</a:t>
            </a:r>
            <a:r>
              <a:rPr lang="ko-KR" altLang="en-US" dirty="0"/>
              <a:t>을 이용해서 캔버스만 적용하면 그래프의 격자가 </a:t>
            </a:r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스타일로 전환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적용 꾸미기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zeros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1646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docker</a:t>
            </a:r>
            <a:r>
              <a:rPr lang="ko-KR" altLang="en-US" dirty="0"/>
              <a:t>에서 </a:t>
            </a:r>
            <a:r>
              <a:rPr lang="en-US" altLang="ko-KR" dirty="0" err="1"/>
              <a:t>seaborn</a:t>
            </a:r>
            <a:r>
              <a:rPr lang="ko-KR" altLang="en-US" dirty="0"/>
              <a:t>을 </a:t>
            </a:r>
            <a:r>
              <a:rPr lang="en-US" altLang="ko-KR" dirty="0"/>
              <a:t>pip</a:t>
            </a:r>
            <a:r>
              <a:rPr lang="ko-KR" altLang="en-US" dirty="0"/>
              <a:t>로 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300" dirty="0" err="1"/>
              <a:t>docker</a:t>
            </a:r>
            <a:r>
              <a:rPr lang="en-US" altLang="ko-KR" sz="2300" dirty="0"/>
              <a:t> exec {</a:t>
            </a:r>
            <a:r>
              <a:rPr lang="ko-KR" altLang="en-US" sz="2300" dirty="0" err="1"/>
              <a:t>도커이미지</a:t>
            </a:r>
            <a:r>
              <a:rPr lang="en-US" altLang="ko-KR" sz="2300" dirty="0"/>
              <a:t>} pip install </a:t>
            </a:r>
            <a:r>
              <a:rPr lang="en-US" altLang="ko-KR" sz="2300" dirty="0" err="1"/>
              <a:t>seaborn</a:t>
            </a:r>
            <a:r>
              <a:rPr lang="en-US" altLang="ko-KR" sz="2300" dirty="0"/>
              <a:t> --upgrade</a:t>
            </a:r>
            <a:r>
              <a:rPr lang="ko-KR" altLang="en-US" sz="2300" dirty="0"/>
              <a:t> </a:t>
            </a:r>
            <a:endParaRPr lang="en-US" altLang="ko-KR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Seaborn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90118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MatPLOTLIB.pyplot</a:t>
            </a:r>
            <a:br>
              <a:rPr lang="en-US" altLang="ko-KR" dirty="0"/>
            </a:br>
            <a:r>
              <a:rPr lang="ko-KR" altLang="en-US" dirty="0"/>
              <a:t>좌표 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99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좌표이해하기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6687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그래프는 일단 </a:t>
            </a:r>
            <a:r>
              <a:rPr lang="en-US" altLang="ko-KR" dirty="0" err="1"/>
              <a:t>x,y</a:t>
            </a:r>
            <a:r>
              <a:rPr lang="ko-KR" altLang="en-US" dirty="0"/>
              <a:t>축 좌표에 대해 이해를 해야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좌표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Y</a:t>
            </a:r>
            <a:r>
              <a:rPr lang="ko-KR" altLang="en-US" dirty="0"/>
              <a:t>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/>
              <a:t>축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526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좌표 기준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7096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matplotlib</a:t>
            </a:r>
            <a:r>
              <a:rPr lang="ko-KR" altLang="en-US" dirty="0"/>
              <a:t>은 하나의 리스트만 넣으면 리스트의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ko-KR" altLang="en-US" dirty="0"/>
              <a:t>값이 </a:t>
            </a:r>
            <a:r>
              <a:rPr lang="en-US" altLang="ko-KR" dirty="0"/>
              <a:t>y</a:t>
            </a:r>
            <a:r>
              <a:rPr lang="ko-KR" altLang="en-US" dirty="0"/>
              <a:t>축으로 인식해서 그래프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좌표 기준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11457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MatPLOTLIB.pyplot</a:t>
            </a:r>
            <a:br>
              <a:rPr lang="en-US" altLang="ko-KR" dirty="0"/>
            </a:br>
            <a:r>
              <a:rPr lang="en-US" altLang="ko-KR" dirty="0"/>
              <a:t>figure 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0862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Figure </a:t>
            </a:r>
            <a:r>
              <a:rPr lang="ko-KR" altLang="en-US" dirty="0"/>
              <a:t>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096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객체는 실제 그래프를 별도의 영역으로 구별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 </a:t>
            </a:r>
            <a:r>
              <a:rPr lang="ko-KR" altLang="en-US" dirty="0"/>
              <a:t>객체 생성 및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3886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6758705" cy="164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3063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plot </a:t>
            </a:r>
            <a:r>
              <a:rPr lang="ko-KR" altLang="en-US" dirty="0"/>
              <a:t>함수를 여러 번 실해해도 그래프는 하나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 </a:t>
            </a:r>
            <a:r>
              <a:rPr lang="ko-KR" altLang="en-US" dirty="0"/>
              <a:t>함수 실행 </a:t>
            </a:r>
            <a:r>
              <a:rPr lang="en-US" altLang="ko-KR" dirty="0"/>
              <a:t>: plot </a:t>
            </a:r>
            <a:endParaRPr lang="ko-KR" altLang="en-US" dirty="0"/>
          </a:p>
        </p:txBody>
      </p:sp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62" y="2276872"/>
            <a:ext cx="4467225" cy="42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7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3461258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생성하면 내부 원소들은 </a:t>
            </a:r>
            <a:r>
              <a:rPr lang="en-US" altLang="ko-KR" dirty="0"/>
              <a:t>zero </a:t>
            </a:r>
            <a:r>
              <a:rPr lang="ko-KR" altLang="en-US" dirty="0"/>
              <a:t>원소를 가지는 </a:t>
            </a:r>
            <a:r>
              <a:rPr lang="en-US" altLang="ko-KR" dirty="0" err="1"/>
              <a:t>ndarray</a:t>
            </a:r>
            <a:r>
              <a:rPr lang="ko-KR" altLang="en-US" dirty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zeros</a:t>
            </a:r>
            <a:r>
              <a:rPr lang="ko-KR" altLang="en-US" dirty="0"/>
              <a:t>함수 </a:t>
            </a:r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366" y="2809639"/>
            <a:ext cx="5203089" cy="344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1</a:t>
            </a:r>
            <a:r>
              <a:rPr lang="ko-KR" altLang="en-US" sz="1400" b="1" u="sng" dirty="0"/>
              <a:t>차원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/>
              <a:t>차원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3</a:t>
            </a:r>
            <a:r>
              <a:rPr lang="ko-KR" altLang="en-US" sz="1400" b="1" u="sng" dirty="0"/>
              <a:t>차원</a:t>
            </a:r>
          </a:p>
        </p:txBody>
      </p:sp>
    </p:spTree>
    <p:extLst>
      <p:ext uri="{BB962C8B-B14F-4D97-AF65-F5344CB8AC3E}">
        <p14:creationId xmlns:p14="http://schemas.microsoft.com/office/powerpoint/2010/main" val="292094420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fig </a:t>
            </a:r>
            <a:r>
              <a:rPr lang="ko-KR" altLang="en-US" dirty="0"/>
              <a:t>내부에 </a:t>
            </a:r>
            <a:r>
              <a:rPr lang="en-US" altLang="ko-KR" dirty="0"/>
              <a:t>2*2 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 err="1"/>
              <a:t>개이</a:t>
            </a:r>
            <a:r>
              <a:rPr lang="ko-KR" altLang="en-US" dirty="0"/>
              <a:t> 공간을 만들고 </a:t>
            </a:r>
            <a:r>
              <a:rPr lang="en-US" altLang="ko-KR" dirty="0" err="1"/>
              <a:t>add_subplot</a:t>
            </a:r>
            <a:r>
              <a:rPr lang="ko-KR" altLang="en-US" dirty="0"/>
              <a:t>으로 그래프를 지정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 </a:t>
            </a:r>
            <a:r>
              <a:rPr lang="ko-KR" altLang="en-US" dirty="0"/>
              <a:t>함수 실행 </a:t>
            </a:r>
            <a:r>
              <a:rPr lang="en-US" altLang="ko-KR" dirty="0"/>
              <a:t>: </a:t>
            </a:r>
            <a:r>
              <a:rPr lang="en-US" altLang="ko-KR" dirty="0" err="1"/>
              <a:t>add_subplot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23271"/>
            <a:ext cx="4095750" cy="37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03644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subplot</a:t>
            </a:r>
            <a:r>
              <a:rPr lang="ko-KR" altLang="en-US" dirty="0"/>
              <a:t>로 여러 그래프 표시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1135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첫번째</a:t>
            </a:r>
            <a:r>
              <a:rPr lang="en-US" altLang="ko-KR" dirty="0"/>
              <a:t>: row, </a:t>
            </a:r>
            <a:r>
              <a:rPr lang="ko-KR" altLang="en-US" dirty="0" err="1"/>
              <a:t>두번째</a:t>
            </a:r>
            <a:r>
              <a:rPr lang="en-US" altLang="ko-KR" dirty="0"/>
              <a:t>: column, </a:t>
            </a:r>
            <a:r>
              <a:rPr lang="ko-KR" altLang="en-US" dirty="0" err="1"/>
              <a:t>셋번째는</a:t>
            </a:r>
            <a:r>
              <a:rPr lang="en-US" altLang="ko-KR" dirty="0" err="1"/>
              <a:t>figsize</a:t>
            </a:r>
            <a:r>
              <a:rPr lang="ko-KR" altLang="en-US" dirty="0"/>
              <a:t>를 </a:t>
            </a:r>
            <a:r>
              <a:rPr lang="ko-KR" altLang="en-US" dirty="0" err="1"/>
              <a:t>세팅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Subplot </a:t>
            </a:r>
            <a:r>
              <a:rPr lang="ko-KR" altLang="en-US" dirty="0" err="1"/>
              <a:t>파라미터</a:t>
            </a:r>
            <a:r>
              <a:rPr lang="ko-KR" altLang="en-US" dirty="0"/>
              <a:t> 처리 </a:t>
            </a:r>
            <a:r>
              <a:rPr lang="en-US" altLang="ko-KR" dirty="0"/>
              <a:t>:(1,2)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6"/>
            <a:ext cx="3672408" cy="883483"/>
            <a:chOff x="2267744" y="3573016"/>
            <a:chExt cx="3240360" cy="79208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24652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</a:t>
            </a:r>
            <a:r>
              <a:rPr lang="ko-KR" altLang="en-US" dirty="0"/>
              <a:t>에 </a:t>
            </a:r>
            <a:r>
              <a:rPr lang="en-US" altLang="ko-KR" dirty="0"/>
              <a:t>subplot </a:t>
            </a:r>
            <a:r>
              <a:rPr lang="ko-KR" altLang="en-US" dirty="0"/>
              <a:t>개수 만큼만 그려짐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subplot: 2</a:t>
            </a:r>
            <a:r>
              <a:rPr lang="ko-KR" altLang="en-US" dirty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 중에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/2</a:t>
            </a:r>
            <a:r>
              <a:rPr lang="ko-KR" altLang="en-US" dirty="0"/>
              <a:t>개</a:t>
            </a:r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348880"/>
            <a:ext cx="5819775" cy="378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23225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첫번째</a:t>
            </a:r>
            <a:r>
              <a:rPr lang="en-US" altLang="ko-KR" dirty="0"/>
              <a:t>: row, </a:t>
            </a:r>
            <a:r>
              <a:rPr lang="ko-KR" altLang="en-US" dirty="0" err="1"/>
              <a:t>두번째</a:t>
            </a:r>
            <a:r>
              <a:rPr lang="en-US" altLang="ko-KR" dirty="0"/>
              <a:t>: column, </a:t>
            </a:r>
            <a:r>
              <a:rPr lang="ko-KR" altLang="en-US" dirty="0" err="1"/>
              <a:t>셋번째는</a:t>
            </a:r>
            <a:r>
              <a:rPr lang="ko-KR" altLang="en-US" dirty="0"/>
              <a:t> 그래프 번호</a:t>
            </a:r>
            <a:r>
              <a:rPr lang="en-US" altLang="ko-KR" dirty="0"/>
              <a:t>(1,2,3,4)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Subplot </a:t>
            </a:r>
            <a:r>
              <a:rPr lang="ko-KR" altLang="en-US" dirty="0" err="1"/>
              <a:t>파라미터</a:t>
            </a:r>
            <a:r>
              <a:rPr lang="ko-KR" altLang="en-US" dirty="0"/>
              <a:t> 처리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88928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</a:t>
            </a:r>
            <a:r>
              <a:rPr lang="ko-KR" altLang="en-US" dirty="0"/>
              <a:t>에 </a:t>
            </a:r>
            <a:r>
              <a:rPr lang="en-US" altLang="ko-KR" dirty="0"/>
              <a:t>subplot </a:t>
            </a:r>
            <a:r>
              <a:rPr lang="ko-KR" altLang="en-US" dirty="0"/>
              <a:t>개수 만큼만 그려짐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subplot: 2</a:t>
            </a:r>
            <a:r>
              <a:rPr lang="ko-KR" altLang="en-US" dirty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 중에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/2</a:t>
            </a:r>
            <a:r>
              <a:rPr lang="ko-KR" altLang="en-US" dirty="0"/>
              <a:t>개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973709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7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</a:t>
            </a:r>
            <a:r>
              <a:rPr lang="ko-KR" altLang="en-US" dirty="0"/>
              <a:t>에 </a:t>
            </a:r>
            <a:r>
              <a:rPr lang="en-US" altLang="ko-KR" dirty="0"/>
              <a:t>subplot </a:t>
            </a:r>
            <a:r>
              <a:rPr lang="ko-KR" altLang="en-US" dirty="0"/>
              <a:t>개수 만큼만 그려짐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subplot : 2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 중에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/4</a:t>
            </a:r>
            <a:r>
              <a:rPr lang="ko-KR" altLang="en-US" dirty="0"/>
              <a:t>개 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381642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933991"/>
            <a:ext cx="3600400" cy="36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29288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하나의 화면에 그래프를 여러 개 그리기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subplot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행 통합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92896"/>
            <a:ext cx="5324475" cy="413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14123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하나의 화면에 그래프를 여러 개 그리기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subplot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열 통합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348880"/>
            <a:ext cx="5267325" cy="42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42047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subplots</a:t>
            </a:r>
            <a:r>
              <a:rPr lang="ko-KR" altLang="en-US" dirty="0"/>
              <a:t>로 여러 그래프 표시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91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/>
              <a:t>ndarray</a:t>
            </a:r>
            <a:r>
              <a:rPr lang="en-US" altLang="ko-KR" sz="2800" dirty="0"/>
              <a:t> </a:t>
            </a:r>
            <a:r>
              <a:rPr lang="ko-KR" altLang="en-US" sz="2800" dirty="0"/>
              <a:t>생성하면 내부 원소들은 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int,float</a:t>
            </a:r>
            <a:r>
              <a:rPr lang="en-US" altLang="ko-KR" sz="2800" dirty="0"/>
              <a:t>) </a:t>
            </a:r>
            <a:r>
              <a:rPr lang="ko-KR" altLang="en-US" sz="2800" dirty="0"/>
              <a:t>원소를 가지는 </a:t>
            </a:r>
            <a:r>
              <a:rPr lang="en-US" altLang="ko-KR" sz="2800" dirty="0" err="1"/>
              <a:t>ndarray</a:t>
            </a:r>
            <a:r>
              <a:rPr lang="ko-KR" altLang="en-US" sz="2800" dirty="0"/>
              <a:t>를 생성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zeros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원소를 </a:t>
            </a:r>
            <a:r>
              <a:rPr lang="ko-KR" altLang="en-US" dirty="0" err="1"/>
              <a:t>튜플로</a:t>
            </a:r>
            <a:r>
              <a:rPr lang="ko-KR" altLang="en-US" dirty="0"/>
              <a:t> 생성 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712879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99410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하나의 화면에 그래프를 여러 개 그리기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subplots</a:t>
            </a:r>
            <a:r>
              <a:rPr lang="ko-KR" altLang="en-US" dirty="0"/>
              <a:t> </a:t>
            </a:r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276872"/>
            <a:ext cx="5648325" cy="42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2333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MatPLOTLIB.pyplot</a:t>
            </a:r>
            <a:br>
              <a:rPr lang="en-US" altLang="ko-KR" dirty="0"/>
            </a:br>
            <a:r>
              <a:rPr lang="en-US" altLang="ko-KR" dirty="0"/>
              <a:t>Axes 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589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Axes 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3108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Axes</a:t>
            </a:r>
            <a:r>
              <a:rPr lang="ko-KR" altLang="en-US" dirty="0"/>
              <a:t>는 </a:t>
            </a:r>
            <a:r>
              <a:rPr lang="en-US" altLang="ko-KR" dirty="0"/>
              <a:t>Figure </a:t>
            </a:r>
            <a:r>
              <a:rPr lang="ko-KR" altLang="en-US" dirty="0"/>
              <a:t>요소 중 </a:t>
            </a:r>
            <a:r>
              <a:rPr lang="en-US" altLang="ko-KR" dirty="0"/>
              <a:t>Axis,  Tick, Line2D, </a:t>
            </a:r>
          </a:p>
          <a:p>
            <a:pPr marL="0" indent="0">
              <a:buNone/>
            </a:pPr>
            <a:r>
              <a:rPr lang="en-US" altLang="ko-KR" dirty="0"/>
              <a:t>Text, Polygon, etc.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가지고 있으며 </a:t>
            </a:r>
            <a:r>
              <a:rPr lang="en-US" altLang="ko-KR" dirty="0"/>
              <a:t> </a:t>
            </a:r>
            <a:r>
              <a:rPr lang="ko-KR" altLang="en-US" dirty="0" err="1"/>
              <a:t>좌표계를</a:t>
            </a:r>
            <a:r>
              <a:rPr lang="ko-KR" altLang="en-US" dirty="0"/>
              <a:t> 조정할 수 있음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Axes class</a:t>
            </a:r>
            <a:r>
              <a:rPr lang="ko-KR" altLang="en-US" dirty="0"/>
              <a:t>란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724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3554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Figure </a:t>
            </a:r>
            <a:r>
              <a:rPr lang="ko-KR" altLang="en-US" dirty="0"/>
              <a:t>에서 </a:t>
            </a:r>
            <a:r>
              <a:rPr lang="en-US" altLang="ko-KR" dirty="0"/>
              <a:t>Axes </a:t>
            </a:r>
            <a:r>
              <a:rPr lang="ko-KR" altLang="en-US" dirty="0"/>
              <a:t>만들기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0109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를 생성한 후에 </a:t>
            </a:r>
            <a:r>
              <a:rPr lang="en-US" altLang="ko-KR" dirty="0" err="1"/>
              <a:t>add_subplot</a:t>
            </a:r>
            <a:r>
              <a:rPr lang="en-US" altLang="ko-KR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</a:t>
            </a:r>
            <a:r>
              <a:rPr lang="en-US" altLang="ko-KR" dirty="0"/>
              <a:t>Axes </a:t>
            </a:r>
            <a:r>
              <a:rPr lang="ko-KR" altLang="en-US" dirty="0"/>
              <a:t>객체 생성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Axes </a:t>
            </a:r>
            <a:r>
              <a:rPr lang="ko-KR" altLang="en-US" dirty="0"/>
              <a:t>객체 생성 </a:t>
            </a:r>
            <a:r>
              <a:rPr lang="en-US" altLang="ko-KR" dirty="0"/>
              <a:t>: </a:t>
            </a:r>
            <a:r>
              <a:rPr lang="en-US" altLang="ko-KR" dirty="0" err="1"/>
              <a:t>add_subplot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257800" cy="37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0165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subplot </a:t>
            </a:r>
            <a:r>
              <a:rPr lang="ko-KR" altLang="en-US" dirty="0"/>
              <a:t>함수를 이용해서 </a:t>
            </a:r>
            <a:r>
              <a:rPr lang="en-US" altLang="ko-KR" dirty="0"/>
              <a:t>Axes </a:t>
            </a:r>
            <a:r>
              <a:rPr lang="ko-KR" altLang="en-US" dirty="0"/>
              <a:t>객체를 생성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Axes </a:t>
            </a:r>
            <a:r>
              <a:rPr lang="ko-KR" altLang="en-US" dirty="0"/>
              <a:t>객체 생성 </a:t>
            </a:r>
            <a:r>
              <a:rPr lang="en-US" altLang="ko-KR" dirty="0"/>
              <a:t>: </a:t>
            </a:r>
            <a:r>
              <a:rPr lang="en-US" altLang="ko-KR" dirty="0" err="1"/>
              <a:t>plt.subplot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924944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14441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Axes </a:t>
            </a:r>
            <a:r>
              <a:rPr lang="ko-KR" altLang="en-US" dirty="0"/>
              <a:t>내부 꾸미기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64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subplot</a:t>
            </a:r>
            <a:r>
              <a:rPr lang="ko-KR" altLang="en-US" dirty="0"/>
              <a:t>에서 </a:t>
            </a:r>
            <a:r>
              <a:rPr lang="en-US" altLang="ko-KR" dirty="0"/>
              <a:t>Axes class</a:t>
            </a:r>
            <a:r>
              <a:rPr lang="ko-KR" altLang="en-US" dirty="0"/>
              <a:t>가 만들어지면  </a:t>
            </a:r>
            <a:r>
              <a:rPr lang="en-US" altLang="ko-KR" dirty="0"/>
              <a:t>spines</a:t>
            </a:r>
            <a:r>
              <a:rPr lang="ko-KR" altLang="en-US" dirty="0"/>
              <a:t>으로 좌표를 표시함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Axes</a:t>
            </a:r>
            <a:r>
              <a:rPr lang="ko-KR" altLang="en-US" dirty="0"/>
              <a:t>로 타이틀 </a:t>
            </a:r>
            <a:r>
              <a:rPr lang="ko-KR" altLang="en-US" dirty="0" err="1"/>
              <a:t>세팅</a:t>
            </a:r>
            <a:endParaRPr lang="ko-KR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467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4"/>
            <a:ext cx="4032448" cy="27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66333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set_xlim</a:t>
            </a:r>
            <a:r>
              <a:rPr lang="en-US" altLang="ko-KR" dirty="0"/>
              <a:t>, </a:t>
            </a:r>
            <a:r>
              <a:rPr lang="en-US" altLang="ko-KR" dirty="0" err="1"/>
              <a:t>set_ylim</a:t>
            </a:r>
            <a:r>
              <a:rPr lang="en-US" altLang="ko-KR" dirty="0"/>
              <a:t>, </a:t>
            </a:r>
            <a:r>
              <a:rPr lang="en-US" altLang="ko-KR" dirty="0" err="1"/>
              <a:t>xlabel</a:t>
            </a:r>
            <a:r>
              <a:rPr lang="en-US" altLang="ko-KR" dirty="0"/>
              <a:t>, </a:t>
            </a:r>
            <a:r>
              <a:rPr lang="en-US" altLang="ko-KR" dirty="0" err="1"/>
              <a:t>ylabel</a:t>
            </a:r>
            <a:r>
              <a:rPr lang="en-US" altLang="ko-KR" dirty="0"/>
              <a:t>, title</a:t>
            </a:r>
            <a:r>
              <a:rPr lang="ko-KR" altLang="en-US" dirty="0"/>
              <a:t>을 </a:t>
            </a:r>
            <a:r>
              <a:rPr lang="ko-KR" altLang="en-US" dirty="0" err="1"/>
              <a:t>세팅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Axes </a:t>
            </a:r>
            <a:r>
              <a:rPr lang="ko-KR" altLang="en-US" dirty="0"/>
              <a:t>내의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endParaRPr lang="ko-KR" alt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좌표 범위</a:t>
            </a:r>
            <a:r>
              <a:rPr lang="en-US" altLang="ko-KR" dirty="0"/>
              <a:t>, label, </a:t>
            </a:r>
            <a:r>
              <a:rPr lang="ko-KR" altLang="en-US" dirty="0"/>
              <a:t>타이틀을 선언</a:t>
            </a:r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1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empty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0116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subplot </a:t>
            </a:r>
            <a:r>
              <a:rPr lang="ko-KR" altLang="en-US" dirty="0" err="1"/>
              <a:t>파라미터에</a:t>
            </a:r>
            <a:r>
              <a:rPr lang="ko-KR" altLang="en-US" dirty="0"/>
              <a:t> 연속 숫자로 표시해도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Axes text </a:t>
            </a:r>
            <a:r>
              <a:rPr lang="ko-KR" altLang="en-US" dirty="0"/>
              <a:t>처리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492896"/>
            <a:ext cx="5438775" cy="408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8733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Axes </a:t>
            </a:r>
            <a:r>
              <a:rPr lang="ko-KR" altLang="en-US" dirty="0"/>
              <a:t>내부의 </a:t>
            </a:r>
            <a:r>
              <a:rPr lang="ko-KR" altLang="en-US" dirty="0" err="1"/>
              <a:t>메소드를</a:t>
            </a:r>
            <a:r>
              <a:rPr lang="ko-KR" altLang="en-US" dirty="0"/>
              <a:t> 해서 사용하기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Axes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21904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Axes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r>
              <a:rPr lang="en-US" altLang="ko-KR" dirty="0"/>
              <a:t>: </a:t>
            </a:r>
            <a:r>
              <a:rPr lang="ko-KR" altLang="en-US" dirty="0"/>
              <a:t>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4735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Subplot  </a:t>
            </a:r>
            <a:r>
              <a:rPr lang="ko-KR" altLang="en-US" dirty="0"/>
              <a:t>처리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0941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그래프를 </a:t>
            </a:r>
            <a:r>
              <a:rPr lang="ko-KR" altLang="en-US" dirty="0" err="1"/>
              <a:t>두개</a:t>
            </a:r>
            <a:r>
              <a:rPr lang="ko-KR" altLang="en-US" dirty="0"/>
              <a:t> 넣기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Subplot : (1,2)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708920"/>
            <a:ext cx="5467350" cy="40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69799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그래프를 넣기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Subplot : (2,2)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8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41004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subplots_adjust</a:t>
            </a:r>
            <a:r>
              <a:rPr lang="ko-KR" altLang="en-US" dirty="0"/>
              <a:t>에 </a:t>
            </a:r>
            <a:r>
              <a:rPr lang="en-US" altLang="ko-KR" dirty="0"/>
              <a:t>left, bottom, right, top , </a:t>
            </a:r>
            <a:r>
              <a:rPr lang="en-US" altLang="ko-KR" dirty="0" err="1"/>
              <a:t>wspace</a:t>
            </a:r>
            <a:r>
              <a:rPr lang="en-US" altLang="ko-KR" dirty="0"/>
              <a:t>, </a:t>
            </a:r>
            <a:r>
              <a:rPr lang="en-US" altLang="ko-KR" dirty="0" err="1"/>
              <a:t>hspace</a:t>
            </a:r>
            <a:r>
              <a:rPr lang="ko-KR" altLang="en-US" dirty="0" err="1"/>
              <a:t>파라미터를</a:t>
            </a:r>
            <a:r>
              <a:rPr lang="ko-KR" altLang="en-US" dirty="0"/>
              <a:t> 확인하고 처리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/>
              <a:t>subplots_adjust</a:t>
            </a:r>
            <a:r>
              <a:rPr lang="en-US" altLang="ko-KR" dirty="0"/>
              <a:t> :</a:t>
            </a:r>
            <a:r>
              <a:rPr lang="ko-KR" altLang="en-US" dirty="0"/>
              <a:t> 간격 조정</a:t>
            </a:r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53926"/>
            <a:ext cx="4419600" cy="410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443711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너비와 높이에 대한 비율을 조절</a:t>
            </a:r>
          </a:p>
        </p:txBody>
      </p:sp>
    </p:spTree>
    <p:extLst>
      <p:ext uri="{BB962C8B-B14F-4D97-AF65-F5344CB8AC3E}">
        <p14:creationId xmlns:p14="http://schemas.microsoft.com/office/powerpoint/2010/main" val="422737422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Subplots </a:t>
            </a:r>
            <a:r>
              <a:rPr lang="ko-KR" altLang="en-US" dirty="0"/>
              <a:t>함수</a:t>
            </a:r>
            <a:r>
              <a:rPr lang="en-US" altLang="ko-KR" dirty="0"/>
              <a:t>(1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3921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1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열로 생성시키면 </a:t>
            </a:r>
            <a:r>
              <a:rPr lang="en-US" altLang="ko-KR" dirty="0" err="1"/>
              <a:t>ndarray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열이 </a:t>
            </a:r>
            <a:r>
              <a:rPr lang="en-US" altLang="ko-KR" dirty="0"/>
              <a:t>Axes</a:t>
            </a:r>
            <a:r>
              <a:rPr lang="ko-KR" altLang="en-US" dirty="0"/>
              <a:t>이 생기므로 각 객체에 그래프를 넣어야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Subplots </a:t>
            </a:r>
            <a:r>
              <a:rPr lang="ko-KR" altLang="en-US" dirty="0"/>
              <a:t>함수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3645024"/>
            <a:ext cx="7776864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plt.subplots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nrows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nclos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sharex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sharey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subplot_kw</a:t>
            </a:r>
            <a:r>
              <a:rPr lang="en-US" altLang="ko-KR" dirty="0">
                <a:solidFill>
                  <a:schemeClr val="tx1"/>
                </a:solidFill>
              </a:rPr>
              <a:t>, **</a:t>
            </a:r>
            <a:r>
              <a:rPr lang="en-US" altLang="ko-KR" dirty="0" err="1">
                <a:solidFill>
                  <a:schemeClr val="tx1"/>
                </a:solidFill>
              </a:rPr>
              <a:t>fig_kw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6061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열이 그래프를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 처리 및 간격 조절</a:t>
            </a:r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4864"/>
            <a:ext cx="6600825" cy="44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116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numpy.empty</a:t>
            </a:r>
            <a:r>
              <a:rPr lang="ko-KR" altLang="en-US" dirty="0"/>
              <a:t>는 </a:t>
            </a:r>
            <a:r>
              <a:rPr lang="en-US" altLang="ko-KR" dirty="0"/>
              <a:t>shape</a:t>
            </a:r>
            <a:r>
              <a:rPr lang="ko-KR" altLang="en-US" dirty="0"/>
              <a:t>를 넣고 </a:t>
            </a:r>
            <a:r>
              <a:rPr lang="en-US" altLang="ko-KR" dirty="0"/>
              <a:t>array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numpy.empty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11660" y="2354237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empty(shape,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=float, order='C')</a:t>
            </a: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3960440" cy="35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4509119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row-major (C-style)</a:t>
            </a:r>
          </a:p>
          <a:p>
            <a:r>
              <a:rPr lang="en-US" altLang="ko-KR" dirty="0"/>
              <a:t>or column-major (Fortran-style) order in  memory.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0066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Axes.spines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949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좌표에 축을 정리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Axes spines </a:t>
            </a:r>
            <a:r>
              <a:rPr lang="ko-KR" altLang="en-US" dirty="0"/>
              <a:t>처리 전 좌표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564904"/>
            <a:ext cx="51625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98760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오른쪽과 상단 좌표 축을 정리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Axes spines </a:t>
            </a:r>
            <a:r>
              <a:rPr lang="ko-KR" altLang="en-US" dirty="0"/>
              <a:t>처리 후 좌표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1" y="2564904"/>
            <a:ext cx="5057775" cy="415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57092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False</a:t>
            </a:r>
            <a:r>
              <a:rPr lang="ko-KR" altLang="en-US" dirty="0"/>
              <a:t>를 인자로 처리해서 라인을 제거하기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Spines : </a:t>
            </a:r>
            <a:r>
              <a:rPr lang="en-US" altLang="ko-KR" dirty="0" err="1"/>
              <a:t>set_visible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0" y="2852936"/>
            <a:ext cx="3619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73082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72161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‘</a:t>
            </a:r>
            <a:r>
              <a:rPr lang="en-US" altLang="ko-KR" dirty="0" err="1"/>
              <a:t>top’,’bottom’,’left’,’light</a:t>
            </a:r>
            <a:r>
              <a:rPr lang="en-US" altLang="ko-KR" dirty="0"/>
              <a:t>’</a:t>
            </a:r>
            <a:r>
              <a:rPr lang="ko-KR" altLang="en-US" dirty="0"/>
              <a:t>를 인자로 처리해서 </a:t>
            </a:r>
            <a:r>
              <a:rPr lang="en-US" altLang="ko-KR" dirty="0"/>
              <a:t>ticks</a:t>
            </a:r>
            <a:r>
              <a:rPr lang="ko-KR" altLang="en-US" dirty="0"/>
              <a:t>을 제거하기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Spines : </a:t>
            </a:r>
            <a:r>
              <a:rPr lang="en-US" altLang="ko-KR" dirty="0" err="1"/>
              <a:t>set_ticks_position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90950" cy="353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3"/>
            <a:ext cx="4176464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38525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MatPLOTLIB.pyplot.plot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선그래프</a:t>
            </a:r>
            <a:r>
              <a:rPr lang="en-US" altLang="ko-KR" dirty="0"/>
              <a:t>)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1671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Plot </a:t>
            </a:r>
            <a:r>
              <a:rPr lang="ko-KR" altLang="en-US" dirty="0"/>
              <a:t>함수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0850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선 그래프를 그리는 함수</a:t>
            </a:r>
            <a:r>
              <a:rPr lang="en-US" altLang="ko-KR" dirty="0"/>
              <a:t>. Plot</a:t>
            </a:r>
            <a:r>
              <a:rPr lang="ko-KR" altLang="en-US" dirty="0"/>
              <a:t>함수로 그리면  </a:t>
            </a:r>
            <a:r>
              <a:rPr lang="en-US" altLang="ko-KR" dirty="0"/>
              <a:t>Line2D class</a:t>
            </a:r>
            <a:r>
              <a:rPr lang="ko-KR" altLang="en-US" dirty="0"/>
              <a:t>의 </a:t>
            </a:r>
            <a:r>
              <a:rPr lang="ko-KR" altLang="en-US" dirty="0" err="1"/>
              <a:t>인스턴스가</a:t>
            </a:r>
            <a:r>
              <a:rPr lang="ko-KR" altLang="en-US" dirty="0"/>
              <a:t> 생김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Plot </a:t>
            </a:r>
            <a:r>
              <a:rPr lang="ko-KR" altLang="en-US" dirty="0"/>
              <a:t>함수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412367"/>
            <a:ext cx="5848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58779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sin/cos </a:t>
            </a:r>
            <a:r>
              <a:rPr lang="ko-KR" altLang="en-US" dirty="0"/>
              <a:t>함수의 값들간의 관계를 그래프로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sin/cos </a:t>
            </a:r>
            <a:r>
              <a:rPr lang="ko-KR" altLang="en-US" dirty="0"/>
              <a:t>함수 그래프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708920"/>
            <a:ext cx="5657850" cy="392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05302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</a:t>
            </a:r>
            <a:r>
              <a:rPr lang="ko-KR" altLang="en-US" dirty="0"/>
              <a:t>인 그래프 크기를 </a:t>
            </a:r>
            <a:r>
              <a:rPr lang="ko-KR" altLang="en-US" dirty="0" err="1"/>
              <a:t>세팅하고</a:t>
            </a:r>
            <a:r>
              <a:rPr lang="en-US" altLang="ko-KR" dirty="0"/>
              <a:t>, </a:t>
            </a:r>
            <a:r>
              <a:rPr lang="ko-KR" altLang="en-US" dirty="0"/>
              <a:t>그래프 내부의 칼라</a:t>
            </a:r>
            <a:r>
              <a:rPr lang="en-US" altLang="ko-KR" dirty="0"/>
              <a:t>, </a:t>
            </a:r>
            <a:r>
              <a:rPr lang="ko-KR" altLang="en-US" dirty="0" err="1"/>
              <a:t>라인폭</a:t>
            </a:r>
            <a:r>
              <a:rPr lang="en-US" altLang="ko-KR" dirty="0"/>
              <a:t>, </a:t>
            </a:r>
            <a:r>
              <a:rPr lang="ko-KR" altLang="en-US" dirty="0"/>
              <a:t>라인스타일을 변경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</a:t>
            </a:r>
            <a:r>
              <a:rPr lang="ko-KR" altLang="en-US" dirty="0"/>
              <a:t>와 그래프 변경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991100" cy="41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719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ones/zeros/empty likes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8891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Line2D class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8927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선 그래프에 대한 </a:t>
            </a:r>
            <a:r>
              <a:rPr lang="en-US" altLang="ko-KR" dirty="0"/>
              <a:t>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70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74422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Line2D </a:t>
            </a:r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plot</a:t>
            </a:r>
            <a:r>
              <a:rPr lang="ko-KR" altLang="en-US" dirty="0"/>
              <a:t>함수의</a:t>
            </a:r>
            <a:r>
              <a:rPr lang="en-US" altLang="ko-KR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동일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</a:t>
            </a:r>
            <a:r>
              <a:rPr lang="ko-KR" altLang="en-US" dirty="0" err="1"/>
              <a:t>생성자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3228455"/>
            <a:ext cx="819936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__init__(self, xdata, ydata, linewidth=None, linestyle=None, color=None, 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marker=None, markersize=None, markeredgewidth=None, 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markeredgecolor=None, markerfacecolor=None, 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markerfacecoloralt=u'none', fillstyle=None, antialiased=None, 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dash_capstyle=None, solid_capstyle=None, dash_joinstyle=None, 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solid_joinstyle=None, pickradius=5, drawstyle=None, 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markevery=None, **kwargs)</a:t>
            </a:r>
            <a:r>
              <a:rPr kumimoji="1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10194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Figure </a:t>
            </a:r>
            <a:r>
              <a:rPr lang="ko-KR" altLang="en-US" dirty="0"/>
              <a:t>에 </a:t>
            </a:r>
            <a:r>
              <a:rPr lang="en-US" altLang="ko-KR" dirty="0"/>
              <a:t>Line2D </a:t>
            </a:r>
            <a:r>
              <a:rPr lang="ko-KR" altLang="en-US" dirty="0"/>
              <a:t>연결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3017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객체를 </a:t>
            </a:r>
            <a:r>
              <a:rPr lang="ko-KR" altLang="en-US" dirty="0" err="1"/>
              <a:t>두개</a:t>
            </a:r>
            <a:r>
              <a:rPr lang="ko-KR" altLang="en-US" dirty="0"/>
              <a:t> 만들고 내부에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Figure/Line2D </a:t>
            </a:r>
            <a:r>
              <a:rPr lang="ko-KR" altLang="en-US" dirty="0"/>
              <a:t>관계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8067675" cy="359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51159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figsize</a:t>
            </a:r>
            <a:r>
              <a:rPr lang="en-US" altLang="ko-KR" dirty="0"/>
              <a:t>, dpi</a:t>
            </a:r>
            <a:r>
              <a:rPr lang="ko-KR" altLang="en-US" dirty="0" err="1"/>
              <a:t>를</a:t>
            </a:r>
            <a:r>
              <a:rPr lang="ko-KR" altLang="en-US" dirty="0"/>
              <a:t> 주고 전체 그래프 이미지 고정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 </a:t>
            </a:r>
            <a:r>
              <a:rPr lang="ko-KR" altLang="en-US" dirty="0"/>
              <a:t>함수 실행 </a:t>
            </a:r>
            <a:r>
              <a:rPr lang="en-US" altLang="ko-KR" dirty="0"/>
              <a:t>: plot 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5076825" cy="440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77046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Figure </a:t>
            </a:r>
            <a:r>
              <a:rPr lang="ko-KR" altLang="en-US" dirty="0"/>
              <a:t>객체는 실제 그래프를 별도의 영역으로 구별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 </a:t>
            </a:r>
            <a:r>
              <a:rPr lang="ko-KR" altLang="en-US" dirty="0"/>
              <a:t>객체 </a:t>
            </a:r>
            <a:r>
              <a:rPr lang="en-US" altLang="ko-KR" dirty="0"/>
              <a:t>: 2 </a:t>
            </a:r>
            <a:r>
              <a:rPr lang="ko-KR" altLang="en-US" dirty="0"/>
              <a:t>개 생성하기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50097"/>
            <a:ext cx="3871709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0097"/>
            <a:ext cx="3995936" cy="4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0457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하나의 </a:t>
            </a:r>
            <a:r>
              <a:rPr lang="en-US" altLang="ko-KR" dirty="0"/>
              <a:t>plot</a:t>
            </a:r>
            <a:r>
              <a:rPr lang="ko-KR" altLang="en-US" dirty="0"/>
              <a:t>를 </a:t>
            </a:r>
            <a:r>
              <a:rPr lang="ko-KR" altLang="en-US" dirty="0" err="1"/>
              <a:t>주석처리하면</a:t>
            </a:r>
            <a:r>
              <a:rPr lang="ko-KR" altLang="en-US" dirty="0"/>
              <a:t> 캔버스 하나는 출력되지만 다른 하나는 객체 주소만 출력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Figure/Line2D </a:t>
            </a:r>
            <a:r>
              <a:rPr lang="ko-KR" altLang="en-US" dirty="0"/>
              <a:t>관계 </a:t>
            </a:r>
            <a:r>
              <a:rPr lang="en-US" altLang="ko-KR" dirty="0"/>
              <a:t>: </a:t>
            </a:r>
            <a:r>
              <a:rPr lang="ko-KR" altLang="en-US" dirty="0"/>
              <a:t>주석처리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36050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 값 넣기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5509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 넣고 그래프 보기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934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기존 생성된 배열을 기반으로 </a:t>
            </a:r>
            <a:r>
              <a:rPr lang="en-US" altLang="ko-KR" sz="2800" dirty="0"/>
              <a:t>ones, zeros, empty</a:t>
            </a:r>
            <a:r>
              <a:rPr lang="ko-KR" altLang="en-US" sz="2800" dirty="0"/>
              <a:t>로 객체를 생성할 경우 사용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ones,zeros,empty</a:t>
            </a:r>
            <a:r>
              <a:rPr lang="en-US" altLang="ko-KR" dirty="0"/>
              <a:t> likes</a:t>
            </a:r>
            <a:endParaRPr lang="ko-KR" altLang="en-US" dirty="0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73" y="2852936"/>
            <a:ext cx="5472608" cy="321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96090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plot </a:t>
            </a:r>
            <a:r>
              <a:rPr lang="ko-KR" altLang="en-US" dirty="0"/>
              <a:t>함수로 그린 결과를 조회하면 </a:t>
            </a:r>
            <a:r>
              <a:rPr lang="en-US" altLang="ko-KR" dirty="0"/>
              <a:t>Line2D </a:t>
            </a:r>
            <a:r>
              <a:rPr lang="ko-KR" altLang="en-US" dirty="0" err="1"/>
              <a:t>인스턴스가</a:t>
            </a:r>
            <a:r>
              <a:rPr lang="ko-KR" altLang="en-US" dirty="0"/>
              <a:t> 생김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/>
              <a:t>결과 확인하기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4837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Plot </a:t>
            </a:r>
            <a:r>
              <a:rPr lang="ko-KR" altLang="en-US" dirty="0"/>
              <a:t>연속 호출 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2263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plot </a:t>
            </a:r>
            <a:r>
              <a:rPr lang="ko-KR" altLang="en-US" dirty="0"/>
              <a:t>함수를 실행하면 하나의 </a:t>
            </a:r>
            <a:r>
              <a:rPr lang="en-US" altLang="ko-KR" dirty="0"/>
              <a:t>list</a:t>
            </a:r>
            <a:r>
              <a:rPr lang="ko-KR" altLang="en-US" dirty="0"/>
              <a:t>에  </a:t>
            </a:r>
            <a:r>
              <a:rPr lang="en-US" altLang="ko-KR" dirty="0"/>
              <a:t>Line2D object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생성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plot 2</a:t>
            </a:r>
            <a:r>
              <a:rPr lang="ko-KR" altLang="en-US" dirty="0"/>
              <a:t> 번 호출  </a:t>
            </a: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82887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하나의 </a:t>
            </a:r>
            <a:r>
              <a:rPr lang="en-US" altLang="ko-KR" dirty="0"/>
              <a:t>figure</a:t>
            </a:r>
            <a:r>
              <a:rPr lang="ko-KR" altLang="en-US" dirty="0"/>
              <a:t>에 </a:t>
            </a:r>
            <a:r>
              <a:rPr lang="ko-KR" altLang="en-US" dirty="0" err="1"/>
              <a:t>두개의</a:t>
            </a:r>
            <a:r>
              <a:rPr lang="ko-KR" altLang="en-US" dirty="0"/>
              <a:t> 그래프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cos/sin </a:t>
            </a:r>
            <a:r>
              <a:rPr lang="ko-KR" altLang="en-US" dirty="0"/>
              <a:t>함수 그래프 그리기</a:t>
            </a: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54699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Plot </a:t>
            </a:r>
            <a:r>
              <a:rPr lang="ko-KR" altLang="en-US" dirty="0"/>
              <a:t>내 </a:t>
            </a:r>
            <a:r>
              <a:rPr lang="ko-KR" altLang="en-US" dirty="0" err="1"/>
              <a:t>파라미터</a:t>
            </a:r>
            <a:r>
              <a:rPr lang="ko-KR" altLang="en-US" dirty="0"/>
              <a:t> 처리방식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6217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 내에 여러 개의 그래프 처리를 입력해서 여러 그래프를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Line2D : plot</a:t>
            </a:r>
            <a:r>
              <a:rPr lang="ko-KR" altLang="en-US" dirty="0"/>
              <a:t>함수 내 </a:t>
            </a:r>
            <a:r>
              <a:rPr lang="ko-KR" altLang="en-US" dirty="0" err="1"/>
              <a:t>여러값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3754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05588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Line2D: </a:t>
            </a:r>
            <a:r>
              <a:rPr lang="en-US" altLang="ko-KR"/>
              <a:t>linestyle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Line2D</a:t>
            </a:r>
            <a:r>
              <a:rPr lang="ko-KR" altLang="en-US" dirty="0"/>
              <a:t>에 대한 </a:t>
            </a:r>
            <a:r>
              <a:rPr lang="en-US" altLang="ko-KR" dirty="0" err="1"/>
              <a:t>linestyle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</a:t>
            </a:r>
            <a:r>
              <a:rPr lang="en-US" altLang="ko-KR" dirty="0" err="1"/>
              <a:t>linestyle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33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7545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x 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축의 원소를 맞춰 정의한 후 </a:t>
            </a:r>
            <a:r>
              <a:rPr lang="en-US" altLang="ko-KR" dirty="0"/>
              <a:t>plot </a:t>
            </a:r>
            <a:r>
              <a:rPr lang="ko-KR" altLang="en-US" dirty="0"/>
              <a:t>함수에 넣고 </a:t>
            </a:r>
            <a:r>
              <a:rPr lang="en-US" altLang="ko-KR" dirty="0"/>
              <a:t>color, marker, </a:t>
            </a:r>
            <a:r>
              <a:rPr lang="en-US" altLang="ko-KR" dirty="0" err="1"/>
              <a:t>linestyle</a:t>
            </a:r>
            <a:r>
              <a:rPr lang="ko-KR" altLang="en-US" dirty="0"/>
              <a:t>을 부여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두 리스트를 </a:t>
            </a:r>
            <a:r>
              <a:rPr lang="ko-KR" altLang="en-US" dirty="0" err="1"/>
              <a:t>매칭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3625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96722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앞장의 선언대로 년도는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en-US" altLang="ko-KR" dirty="0" err="1"/>
              <a:t>gdp</a:t>
            </a:r>
            <a:r>
              <a:rPr lang="ko-KR" altLang="en-US" dirty="0"/>
              <a:t>는 </a:t>
            </a:r>
            <a:r>
              <a:rPr lang="en-US" altLang="ko-KR" dirty="0"/>
              <a:t>y</a:t>
            </a:r>
            <a:r>
              <a:rPr lang="ko-KR" altLang="en-US" dirty="0"/>
              <a:t>축으로 구성되고 맞는 접은 원</a:t>
            </a:r>
            <a:r>
              <a:rPr lang="en-US" altLang="ko-KR" dirty="0"/>
              <a:t>, </a:t>
            </a:r>
            <a:r>
              <a:rPr lang="ko-KR" altLang="en-US" dirty="0"/>
              <a:t>각 점마다 선으로 연결된 그래프를 그림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두 리스트를 </a:t>
            </a:r>
            <a:r>
              <a:rPr lang="ko-KR" altLang="en-US" dirty="0" err="1"/>
              <a:t>매칭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그래프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97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14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eye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4790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Line2D : line color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8338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Line2D</a:t>
            </a:r>
            <a:r>
              <a:rPr lang="ko-KR" altLang="en-US" dirty="0"/>
              <a:t>에 대한 </a:t>
            </a:r>
            <a:r>
              <a:rPr lang="en-US" altLang="ko-KR" dirty="0"/>
              <a:t>line color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color -&gt; </a:t>
            </a:r>
            <a:r>
              <a:rPr lang="ko-KR" altLang="en-US" dirty="0"/>
              <a:t>문자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91" y="2492896"/>
            <a:ext cx="5391150" cy="362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55320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line color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값은 </a:t>
            </a:r>
            <a:r>
              <a:rPr lang="en-US" altLang="ko-KR" dirty="0"/>
              <a:t>blue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color defaults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91579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Line2D</a:t>
            </a:r>
            <a:r>
              <a:rPr lang="ko-KR" altLang="en-US" dirty="0"/>
              <a:t>에 대한</a:t>
            </a:r>
            <a:r>
              <a:rPr lang="en-US" altLang="ko-KR" dirty="0"/>
              <a:t>line color</a:t>
            </a:r>
            <a:r>
              <a:rPr lang="ko-KR" altLang="en-US" dirty="0"/>
              <a:t>를 </a:t>
            </a:r>
            <a:r>
              <a:rPr lang="en-US" altLang="ko-KR" dirty="0"/>
              <a:t>grey</a:t>
            </a:r>
            <a:r>
              <a:rPr lang="ko-KR" altLang="en-US" dirty="0"/>
              <a:t>로 </a:t>
            </a:r>
            <a:r>
              <a:rPr lang="ko-KR" altLang="en-US" dirty="0" err="1"/>
              <a:t>표시할때는</a:t>
            </a:r>
            <a:r>
              <a:rPr lang="ko-KR" altLang="en-US" dirty="0"/>
              <a:t> </a:t>
            </a:r>
            <a:r>
              <a:rPr lang="en-US" altLang="ko-KR" dirty="0"/>
              <a:t>0 ~ 1 </a:t>
            </a:r>
            <a:r>
              <a:rPr lang="ko-KR" altLang="en-US" dirty="0"/>
              <a:t>사이의 값으로 </a:t>
            </a:r>
            <a:r>
              <a:rPr lang="ko-KR" altLang="en-US" dirty="0" err="1"/>
              <a:t>세팅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color -&gt; grey 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667375" cy="3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70430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Line2D</a:t>
            </a:r>
            <a:r>
              <a:rPr lang="ko-KR" altLang="en-US" dirty="0"/>
              <a:t>에 대한</a:t>
            </a:r>
            <a:r>
              <a:rPr lang="en-US" altLang="ko-KR" dirty="0"/>
              <a:t>line color</a:t>
            </a:r>
            <a:r>
              <a:rPr lang="ko-KR" altLang="en-US" dirty="0"/>
              <a:t>를 </a:t>
            </a:r>
            <a:r>
              <a:rPr lang="en-US" altLang="ko-KR" dirty="0"/>
              <a:t>RGB</a:t>
            </a:r>
            <a:r>
              <a:rPr lang="ko-KR" altLang="en-US" dirty="0"/>
              <a:t>로 표시할 때는 </a:t>
            </a:r>
            <a:r>
              <a:rPr lang="en-US" altLang="ko-KR" dirty="0"/>
              <a:t>'#</a:t>
            </a:r>
            <a:r>
              <a:rPr lang="en-US" altLang="ko-KR" dirty="0" err="1"/>
              <a:t>eeefff</a:t>
            </a:r>
            <a:r>
              <a:rPr lang="en-US" altLang="ko-KR" dirty="0"/>
              <a:t>‘ R(2), G(2), B(2)</a:t>
            </a:r>
            <a:r>
              <a:rPr lang="ko-KR" altLang="en-US" dirty="0"/>
              <a:t>사이의 값으로 </a:t>
            </a:r>
            <a:r>
              <a:rPr lang="ko-KR" altLang="en-US" dirty="0" err="1"/>
              <a:t>세팅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color -&gt; RGB 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69" y="2708920"/>
            <a:ext cx="5353050" cy="38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43247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Line2D : marker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Line2D</a:t>
            </a:r>
            <a:r>
              <a:rPr lang="ko-KR" altLang="en-US" dirty="0"/>
              <a:t>에 대한 </a:t>
            </a:r>
            <a:r>
              <a:rPr lang="en-US" altLang="ko-KR" dirty="0"/>
              <a:t>marker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marker 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"/>
              </p:ext>
            </p:extLst>
          </p:nvPr>
        </p:nvGraphicFramePr>
        <p:xfrm>
          <a:off x="539552" y="2204864"/>
          <a:ext cx="3600400" cy="4270798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76364"/>
              </p:ext>
            </p:extLst>
          </p:nvPr>
        </p:nvGraphicFramePr>
        <p:xfrm>
          <a:off x="4427984" y="2204864"/>
          <a:ext cx="4320480" cy="4408494"/>
        </p:xfrm>
        <a:graphic>
          <a:graphicData uri="http://schemas.openxmlformats.org/drawingml/2006/table">
            <a:tbl>
              <a:tblPr/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|”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_”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hline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CARETDOWN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“None”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 “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1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'$...$'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render the string using </a:t>
                      </a:r>
                      <a:r>
                        <a:rPr lang="en-US" sz="1200" dirty="0" err="1">
                          <a:effectLst/>
                        </a:rPr>
                        <a:t>mathtext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53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verts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list of (x, y) pairs used for Path vertices. The center of the marker is located at (0,0) and the size is normalized.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path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 </a:t>
                      </a:r>
                      <a:r>
                        <a:rPr lang="en-US" sz="1200" u="none" strike="noStrike" dirty="0">
                          <a:solidFill>
                            <a:srgbClr val="CA7900"/>
                          </a:solidFill>
                          <a:effectLst/>
                          <a:hlinkClick r:id="rId2" tooltip="matplotlib.path.Path"/>
                        </a:rPr>
                        <a:t>Path</a:t>
                      </a:r>
                      <a:r>
                        <a:rPr lang="en-US" sz="1200" dirty="0">
                          <a:effectLst/>
                        </a:rPr>
                        <a:t> instance.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7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numsides</a:t>
                      </a:r>
                      <a:r>
                        <a:rPr lang="en-US" sz="1200" dirty="0">
                          <a:effectLst/>
                        </a:rPr>
                        <a:t>, style, angle)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see below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39969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marker</a:t>
            </a:r>
            <a:r>
              <a:rPr lang="ko-KR" altLang="en-US" dirty="0"/>
              <a:t>에 대한 정보를 </a:t>
            </a:r>
            <a:r>
              <a:rPr lang="ko-KR" altLang="en-US" dirty="0" err="1"/>
              <a:t>세팅해서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marker </a:t>
            </a:r>
            <a:r>
              <a:rPr lang="ko-KR" altLang="en-US" dirty="0"/>
              <a:t>처리 예시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410575" cy="416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81243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marker </a:t>
            </a:r>
            <a:r>
              <a:rPr lang="ko-KR" altLang="en-US" dirty="0"/>
              <a:t>없이 값만 </a:t>
            </a:r>
            <a:r>
              <a:rPr lang="ko-KR" altLang="en-US" dirty="0" err="1"/>
              <a:t>세팅하면</a:t>
            </a:r>
            <a:r>
              <a:rPr lang="ko-KR" altLang="en-US" dirty="0"/>
              <a:t>  선을 표시하지 않음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marker </a:t>
            </a:r>
            <a:r>
              <a:rPr lang="ko-KR" altLang="en-US" dirty="0"/>
              <a:t>없이 표시할 경우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17654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함수에 </a:t>
            </a:r>
            <a:r>
              <a:rPr lang="en-US" altLang="ko-KR" dirty="0"/>
              <a:t>marker</a:t>
            </a:r>
            <a:r>
              <a:rPr lang="ko-KR" altLang="en-US" dirty="0"/>
              <a:t>를 키워드 인자로 넣기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marker keyword </a:t>
            </a:r>
            <a:r>
              <a:rPr lang="ko-KR" altLang="en-US" dirty="0"/>
              <a:t>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758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numpy.eye</a:t>
            </a:r>
            <a:r>
              <a:rPr lang="en-US" altLang="ko-KR" dirty="0"/>
              <a:t> </a:t>
            </a:r>
            <a:r>
              <a:rPr lang="ko-KR" altLang="en-US" dirty="0"/>
              <a:t>생성시 숫자를 정의하면 정방행렬을 만들고 대각선이 </a:t>
            </a:r>
            <a:r>
              <a:rPr lang="en-US" altLang="ko-KR" dirty="0"/>
              <a:t>1</a:t>
            </a:r>
            <a:r>
              <a:rPr lang="ko-KR" altLang="en-US" dirty="0"/>
              <a:t>로 세팅</a:t>
            </a:r>
            <a:r>
              <a:rPr lang="en-US" altLang="ko-KR" dirty="0"/>
              <a:t>.</a:t>
            </a:r>
            <a:r>
              <a:rPr lang="ko-KR" altLang="en-US" dirty="0"/>
              <a:t> 단 </a:t>
            </a:r>
            <a:r>
              <a:rPr lang="en-US" altLang="ko-KR" dirty="0"/>
              <a:t>k</a:t>
            </a:r>
            <a:r>
              <a:rPr lang="ko-KR" altLang="en-US" dirty="0"/>
              <a:t>값을 줄 경우 위치를 바꿈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numpy.eye</a:t>
            </a:r>
            <a:r>
              <a:rPr lang="en-US" altLang="ko-KR" dirty="0"/>
              <a:t> </a:t>
            </a:r>
            <a:r>
              <a:rPr lang="ko-KR" altLang="en-US" dirty="0"/>
              <a:t>생성 예시</a:t>
            </a:r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29" y="3279056"/>
            <a:ext cx="3771831" cy="330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004048" y="3590132"/>
            <a:ext cx="2847145" cy="2801508"/>
            <a:chOff x="1590665" y="3405466"/>
            <a:chExt cx="2847145" cy="2801508"/>
          </a:xfrm>
        </p:grpSpPr>
        <p:grpSp>
          <p:nvGrpSpPr>
            <p:cNvPr id="8" name="그룹 7"/>
            <p:cNvGrpSpPr/>
            <p:nvPr/>
          </p:nvGrpSpPr>
          <p:grpSpPr>
            <a:xfrm>
              <a:off x="2590360" y="3933056"/>
              <a:ext cx="1837624" cy="1782046"/>
              <a:chOff x="2555776" y="3951210"/>
              <a:chExt cx="1837624" cy="178204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555776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22560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889344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555776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222560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89344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555776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3222560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3889344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90665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K=0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K=1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63888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K=2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0665" y="4199085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K=-1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0665" y="4900518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K=-2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16202">
              <a:off x="2074625" y="4603922"/>
              <a:ext cx="2783594" cy="4143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2716202">
              <a:off x="2938133" y="4319704"/>
              <a:ext cx="2048736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2716202">
              <a:off x="2168723" y="4992078"/>
              <a:ext cx="2015482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716202">
              <a:off x="2295308" y="5388384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2716202">
              <a:off x="3687369" y="3977929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547226" y="2825490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numpy.eye</a:t>
            </a:r>
            <a:r>
              <a:rPr lang="en-US" altLang="ko-KR" dirty="0">
                <a:solidFill>
                  <a:schemeClr val="tx1"/>
                </a:solidFill>
              </a:rPr>
              <a:t>(n, m=None, k=0,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=&lt;type 'float'&gt;)</a:t>
            </a:r>
          </a:p>
        </p:txBody>
      </p:sp>
    </p:spTree>
    <p:extLst>
      <p:ext uri="{BB962C8B-B14F-4D97-AF65-F5344CB8AC3E}">
        <p14:creationId xmlns:p14="http://schemas.microsoft.com/office/powerpoint/2010/main" val="472335609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Line </a:t>
            </a:r>
            <a:r>
              <a:rPr lang="ko-KR" altLang="en-US" dirty="0"/>
              <a:t>색과 스타일</a:t>
            </a:r>
            <a:r>
              <a:rPr lang="en-US" altLang="ko-KR" dirty="0"/>
              <a:t> </a:t>
            </a:r>
            <a:r>
              <a:rPr lang="ko-KR" altLang="en-US" dirty="0"/>
              <a:t>조합하기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6179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line color</a:t>
            </a:r>
            <a:r>
              <a:rPr lang="ko-KR" altLang="en-US" dirty="0"/>
              <a:t>와 </a:t>
            </a:r>
            <a:r>
              <a:rPr lang="en-US" altLang="ko-KR" dirty="0" err="1"/>
              <a:t>linestyle</a:t>
            </a:r>
            <a:r>
              <a:rPr lang="ko-KR" altLang="en-US" dirty="0"/>
              <a:t>을 조합해서 문자열로 조합해서 처리하기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color</a:t>
            </a:r>
            <a:r>
              <a:rPr lang="ko-KR" altLang="en-US" dirty="0"/>
              <a:t>와 </a:t>
            </a:r>
            <a:r>
              <a:rPr lang="en-US" altLang="ko-KR" dirty="0"/>
              <a:t>style </a:t>
            </a:r>
            <a:r>
              <a:rPr lang="ko-KR" altLang="en-US" dirty="0"/>
              <a:t>조합 표시하기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28860"/>
              </p:ext>
            </p:extLst>
          </p:nvPr>
        </p:nvGraphicFramePr>
        <p:xfrm>
          <a:off x="4572000" y="2879926"/>
          <a:ext cx="3600400" cy="3630718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thin_diamond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033566"/>
            <a:ext cx="98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/>
              <a:t>+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09776213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‘r—’: </a:t>
            </a:r>
            <a:r>
              <a:rPr lang="ko-KR" altLang="en-US" dirty="0"/>
              <a:t>빨간색과 </a:t>
            </a:r>
            <a:r>
              <a:rPr lang="en-US" altLang="ko-KR" dirty="0"/>
              <a:t>– </a:t>
            </a:r>
            <a:r>
              <a:rPr lang="ko-KR" altLang="en-US" dirty="0"/>
              <a:t>조합</a:t>
            </a:r>
            <a:r>
              <a:rPr lang="en-US" altLang="ko-KR" dirty="0"/>
              <a:t>, ‘</a:t>
            </a:r>
            <a:r>
              <a:rPr lang="en-US" altLang="ko-KR" dirty="0" err="1"/>
              <a:t>bs</a:t>
            </a:r>
            <a:r>
              <a:rPr lang="en-US" altLang="ko-KR" dirty="0"/>
              <a:t>’ :</a:t>
            </a:r>
            <a:r>
              <a:rPr lang="ko-KR" altLang="en-US" dirty="0"/>
              <a:t>는 파란색과 사각형 조합</a:t>
            </a:r>
            <a:r>
              <a:rPr lang="en-US" altLang="ko-KR" dirty="0"/>
              <a:t>, ‘g^’: </a:t>
            </a:r>
            <a:r>
              <a:rPr lang="ko-KR" altLang="en-US" dirty="0"/>
              <a:t>초록색과 삼각형 조합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여러 선에 색과 스타일 조합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y = x</a:t>
            </a:r>
          </a:p>
          <a:p>
            <a:r>
              <a:rPr lang="en-US" altLang="ko-KR" dirty="0"/>
              <a:t> y = x**2</a:t>
            </a:r>
          </a:p>
          <a:p>
            <a:r>
              <a:rPr lang="en-US" altLang="ko-KR" dirty="0"/>
              <a:t> y = x**3</a:t>
            </a:r>
          </a:p>
          <a:p>
            <a:r>
              <a:rPr lang="ko-KR" altLang="en-US" dirty="0"/>
              <a:t>에 대한 함수의 그래프를 표현</a:t>
            </a:r>
          </a:p>
        </p:txBody>
      </p:sp>
    </p:spTree>
    <p:extLst>
      <p:ext uri="{BB962C8B-B14F-4D97-AF65-F5344CB8AC3E}">
        <p14:creationId xmlns:p14="http://schemas.microsoft.com/office/powerpoint/2010/main" val="15565415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함수에 </a:t>
            </a:r>
            <a:r>
              <a:rPr lang="en-US" altLang="ko-KR" dirty="0"/>
              <a:t>solid(‘r-’), dash(’r—’)</a:t>
            </a:r>
            <a:r>
              <a:rPr lang="ko-KR" altLang="en-US" dirty="0"/>
              <a:t>를 넣고 그래프 그리기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:marker </a:t>
            </a:r>
            <a:r>
              <a:rPr lang="ko-KR" altLang="en-US" dirty="0"/>
              <a:t>넣기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75768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ko-KR" altLang="en-US" dirty="0" err="1"/>
              <a:t>파라미터에</a:t>
            </a:r>
            <a:r>
              <a:rPr lang="ko-KR" altLang="en-US" dirty="0"/>
              <a:t> </a:t>
            </a:r>
            <a:r>
              <a:rPr lang="en-US" altLang="ko-KR" dirty="0"/>
              <a:t>circle marker(‘</a:t>
            </a:r>
            <a:r>
              <a:rPr lang="en-US" altLang="ko-KR" dirty="0" err="1"/>
              <a:t>ro</a:t>
            </a:r>
            <a:r>
              <a:rPr lang="en-US" altLang="ko-KR" dirty="0"/>
              <a:t>’)</a:t>
            </a:r>
            <a:r>
              <a:rPr lang="ko-KR" altLang="en-US" dirty="0"/>
              <a:t>를 넣고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83056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함수에 </a:t>
            </a:r>
            <a:r>
              <a:rPr lang="en-US" altLang="ko-KR" dirty="0"/>
              <a:t>marker </a:t>
            </a:r>
            <a:r>
              <a:rPr lang="ko-KR" altLang="en-US" dirty="0"/>
              <a:t>넣고 그래프 그리기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:marker </a:t>
            </a:r>
            <a:r>
              <a:rPr lang="ko-KR" altLang="en-US" dirty="0"/>
              <a:t>여러 개 넣기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‘</a:t>
            </a:r>
            <a:r>
              <a:rPr lang="en-US" altLang="ko-KR" dirty="0" err="1"/>
              <a:t>bs</a:t>
            </a:r>
            <a:r>
              <a:rPr lang="en-US" altLang="ko-KR" dirty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‘g^’ : green triangle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65543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linewidth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041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함수에 </a:t>
            </a:r>
            <a:r>
              <a:rPr lang="en-US" altLang="ko-KR" dirty="0"/>
              <a:t>line</a:t>
            </a:r>
            <a:r>
              <a:rPr lang="ko-KR" altLang="en-US" dirty="0"/>
              <a:t>을 굵게 하려면 </a:t>
            </a:r>
            <a:r>
              <a:rPr lang="en-US" altLang="ko-KR" dirty="0" err="1"/>
              <a:t>linewidth</a:t>
            </a:r>
            <a:r>
              <a:rPr lang="ko-KR" altLang="en-US" dirty="0"/>
              <a:t>에 값을 부여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linewidth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35390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Label </a:t>
            </a:r>
            <a:r>
              <a:rPr lang="ko-KR" altLang="en-US" dirty="0" err="1"/>
              <a:t>파라미터</a:t>
            </a:r>
            <a:r>
              <a:rPr lang="ko-KR" altLang="en-US" dirty="0"/>
              <a:t>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3721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함수에 </a:t>
            </a:r>
            <a:r>
              <a:rPr lang="en-US" altLang="ko-KR" dirty="0"/>
              <a:t>legend</a:t>
            </a:r>
            <a:r>
              <a:rPr lang="ko-KR" altLang="en-US" dirty="0"/>
              <a:t>함수 처리를 위해 </a:t>
            </a:r>
            <a:r>
              <a:rPr lang="en-US" altLang="ko-KR" dirty="0"/>
              <a:t>label</a:t>
            </a:r>
            <a:r>
              <a:rPr lang="ko-KR" altLang="en-US" dirty="0"/>
              <a:t>을 정의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label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legend </a:t>
            </a:r>
            <a:r>
              <a:rPr lang="ko-KR" altLang="en-US" dirty="0"/>
              <a:t>함수 호출하면 범주 표시</a:t>
            </a:r>
          </a:p>
        </p:txBody>
      </p:sp>
    </p:spTree>
    <p:extLst>
      <p:ext uri="{BB962C8B-B14F-4D97-AF65-F5344CB8AC3E}">
        <p14:creationId xmlns:p14="http://schemas.microsoft.com/office/powerpoint/2010/main" val="1199360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identity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8359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3930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색상과</a:t>
            </a:r>
            <a:r>
              <a:rPr lang="en-US" altLang="ko-KR" dirty="0"/>
              <a:t> </a:t>
            </a:r>
            <a:r>
              <a:rPr lang="ko-KR" altLang="en-US" dirty="0"/>
              <a:t>라인너비를 </a:t>
            </a:r>
            <a:r>
              <a:rPr lang="ko-KR" altLang="en-US" dirty="0" err="1"/>
              <a:t>세팅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/>
              <a:t>함수로 </a:t>
            </a:r>
            <a:r>
              <a:rPr lang="en-US" altLang="ko-KR" dirty="0"/>
              <a:t>Line2D </a:t>
            </a:r>
            <a:r>
              <a:rPr lang="ko-KR" altLang="en-US" dirty="0" err="1"/>
              <a:t>세팅하기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847910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axis </a:t>
            </a:r>
            <a:r>
              <a:rPr lang="ko-KR" altLang="en-US" dirty="0"/>
              <a:t>꾸미기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453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axis</a:t>
            </a:r>
            <a:r>
              <a:rPr lang="ko-KR" altLang="en-US" dirty="0"/>
              <a:t>로 </a:t>
            </a:r>
            <a:r>
              <a:rPr lang="en-US" altLang="ko-KR" dirty="0" err="1"/>
              <a:t>x,y</a:t>
            </a:r>
            <a:r>
              <a:rPr lang="ko-KR" altLang="en-US" dirty="0"/>
              <a:t>축 조정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4921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axis </a:t>
            </a:r>
            <a:r>
              <a:rPr lang="ko-KR" altLang="en-US" dirty="0"/>
              <a:t>함수는 리스트의 값을 그대로 표시하고 앞의 </a:t>
            </a:r>
            <a:r>
              <a:rPr lang="en-US" altLang="ko-KR" dirty="0"/>
              <a:t>2</a:t>
            </a:r>
            <a:r>
              <a:rPr lang="ko-KR" altLang="en-US" dirty="0"/>
              <a:t>자리는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ko-KR" altLang="en-US" dirty="0"/>
              <a:t>뒤에 </a:t>
            </a:r>
            <a:r>
              <a:rPr lang="en-US" altLang="ko-KR" dirty="0"/>
              <a:t>2</a:t>
            </a:r>
            <a:r>
              <a:rPr lang="ko-KR" altLang="en-US" dirty="0"/>
              <a:t>자리는 </a:t>
            </a:r>
            <a:r>
              <a:rPr lang="en-US" altLang="ko-KR" dirty="0"/>
              <a:t>y</a:t>
            </a:r>
            <a:r>
              <a:rPr lang="ko-KR" altLang="en-US" dirty="0"/>
              <a:t>축을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axis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/>
              <a:t>이해하기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3" y="3140968"/>
            <a:ext cx="5505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998344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x</a:t>
            </a:r>
            <a:r>
              <a:rPr lang="ko-KR" altLang="en-US" dirty="0"/>
              <a:t>축을 </a:t>
            </a:r>
            <a:r>
              <a:rPr lang="en-US" altLang="ko-KR" dirty="0"/>
              <a:t>0,6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제한하고 </a:t>
            </a:r>
            <a:r>
              <a:rPr lang="en-US" altLang="ko-KR" dirty="0"/>
              <a:t>y</a:t>
            </a:r>
            <a:r>
              <a:rPr lang="ko-KR" altLang="en-US" dirty="0"/>
              <a:t>축을 </a:t>
            </a:r>
            <a:r>
              <a:rPr lang="en-US" altLang="ko-KR" dirty="0"/>
              <a:t>0,20</a:t>
            </a:r>
            <a:r>
              <a:rPr lang="ko-KR" altLang="en-US" dirty="0"/>
              <a:t>으로 제한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axis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/>
              <a:t>실행예시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0689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/>
              <a:t>ticks </a:t>
            </a:r>
            <a:r>
              <a:rPr lang="ko-KR" altLang="en-US" dirty="0"/>
              <a:t>꾸미기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496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ticks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264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xticks</a:t>
            </a:r>
            <a:r>
              <a:rPr lang="ko-KR" altLang="en-US" dirty="0"/>
              <a:t>함수를 이용해서 세부 값을 부여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xticks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/>
              <a:t>축 넣기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70" y="2348880"/>
            <a:ext cx="5705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64298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yticks</a:t>
            </a:r>
            <a:r>
              <a:rPr lang="ko-KR" altLang="en-US" dirty="0"/>
              <a:t>함수를 이용해서 세부 값을 부여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yticks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: y</a:t>
            </a:r>
            <a:r>
              <a:rPr lang="ko-KR" altLang="en-US" dirty="0"/>
              <a:t>축 넣기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8483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56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numpy.identiry</a:t>
            </a:r>
            <a:r>
              <a:rPr lang="en-US" altLang="ko-KR" dirty="0"/>
              <a:t> </a:t>
            </a:r>
            <a:r>
              <a:rPr lang="ko-KR" altLang="en-US" dirty="0"/>
              <a:t>함수로 생성하면 실제 정방형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타입이 생기고 대각선으로는 </a:t>
            </a:r>
            <a:r>
              <a:rPr lang="en-US" altLang="ko-KR" dirty="0"/>
              <a:t>1</a:t>
            </a:r>
            <a:r>
              <a:rPr lang="ko-KR" altLang="en-US" dirty="0"/>
              <a:t>이 정의됨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numpy.identity</a:t>
            </a:r>
            <a:r>
              <a:rPr lang="en-US" altLang="ko-KR" dirty="0"/>
              <a:t> </a:t>
            </a:r>
            <a:r>
              <a:rPr lang="ko-KR" altLang="en-US" dirty="0"/>
              <a:t>생성함수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568" y="4005064"/>
            <a:ext cx="3974639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numpy.identity</a:t>
            </a:r>
            <a:r>
              <a:rPr lang="en-US" altLang="ko-KR" dirty="0">
                <a:solidFill>
                  <a:schemeClr val="tx1"/>
                </a:solidFill>
              </a:rPr>
              <a:t>(n,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24944"/>
            <a:ext cx="352839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547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xticks</a:t>
            </a:r>
            <a:r>
              <a:rPr lang="en-US" altLang="ko-KR" dirty="0"/>
              <a:t>, </a:t>
            </a:r>
            <a:r>
              <a:rPr lang="en-US" altLang="ko-KR" dirty="0" err="1"/>
              <a:t>yticks</a:t>
            </a:r>
            <a:r>
              <a:rPr lang="ko-KR" altLang="en-US" dirty="0"/>
              <a:t>를 이용해서 좌표축 범위 제한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좌표 축 범위 제한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573016"/>
            <a:ext cx="432048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429000"/>
            <a:ext cx="3384376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96446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파란 선을 중심축에 맞춰 우측으로 좌표를 이동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좌표축 이동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2" y="2996952"/>
            <a:ext cx="4895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95532"/>
            <a:ext cx="3312368" cy="2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39367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xticks</a:t>
            </a:r>
            <a:r>
              <a:rPr lang="en-US" altLang="ko-KR" dirty="0"/>
              <a:t>, </a:t>
            </a:r>
            <a:r>
              <a:rPr lang="en-US" altLang="ko-KR" dirty="0" err="1"/>
              <a:t>yticks</a:t>
            </a:r>
            <a:r>
              <a:rPr lang="en-US" altLang="ko-KR" dirty="0"/>
              <a:t> </a:t>
            </a:r>
            <a:r>
              <a:rPr lang="ko-KR" altLang="en-US" dirty="0"/>
              <a:t>함수를 이용해서 세부 값을 부여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ticks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축 넣기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79741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ko-KR" altLang="en-US" dirty="0"/>
              <a:t>개인화 처리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604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limit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216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xlim</a:t>
            </a:r>
            <a:r>
              <a:rPr lang="en-US" altLang="ko-KR" dirty="0"/>
              <a:t>, </a:t>
            </a:r>
            <a:r>
              <a:rPr lang="en-US" altLang="ko-KR" dirty="0" err="1"/>
              <a:t>ylim</a:t>
            </a:r>
            <a:r>
              <a:rPr lang="en-US" altLang="ko-KR" dirty="0"/>
              <a:t> </a:t>
            </a:r>
            <a:r>
              <a:rPr lang="ko-KR" altLang="en-US" dirty="0"/>
              <a:t>함수를 이용해서 </a:t>
            </a:r>
            <a:r>
              <a:rPr lang="ko-KR" altLang="en-US" dirty="0" err="1"/>
              <a:t>축내의</a:t>
            </a:r>
            <a:r>
              <a:rPr lang="ko-KR" altLang="en-US" dirty="0"/>
              <a:t> 범위 값을 부여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lim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축 넣기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619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scale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4981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scale </a:t>
            </a:r>
            <a:r>
              <a:rPr lang="ko-KR" altLang="en-US" dirty="0"/>
              <a:t>처리 없이 </a:t>
            </a:r>
            <a:r>
              <a:rPr lang="en-US" altLang="ko-KR" dirty="0"/>
              <a:t>subplot </a:t>
            </a:r>
            <a:r>
              <a:rPr lang="ko-KR" altLang="en-US" dirty="0"/>
              <a:t>으로 그리기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scale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축 자동 변환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264696" cy="34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41764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yscale</a:t>
            </a:r>
            <a:r>
              <a:rPr lang="ko-KR" altLang="en-US" dirty="0"/>
              <a:t>을 막고 처리하면 </a:t>
            </a:r>
            <a:r>
              <a:rPr lang="ko-KR" altLang="en-US" dirty="0" err="1"/>
              <a:t>고정축을</a:t>
            </a:r>
            <a:r>
              <a:rPr lang="ko-KR" altLang="en-US" dirty="0"/>
              <a:t> 가지고 표시하지만 </a:t>
            </a:r>
            <a:r>
              <a:rPr lang="en-US" altLang="ko-KR" dirty="0" err="1"/>
              <a:t>yscale</a:t>
            </a:r>
            <a:r>
              <a:rPr lang="en-US" altLang="ko-KR" dirty="0"/>
              <a:t> </a:t>
            </a:r>
            <a:r>
              <a:rPr lang="ko-KR" altLang="en-US" dirty="0"/>
              <a:t>처리하면 </a:t>
            </a:r>
            <a:r>
              <a:rPr lang="en-US" altLang="ko-KR" dirty="0"/>
              <a:t>y</a:t>
            </a:r>
            <a:r>
              <a:rPr lang="ko-KR" altLang="en-US" dirty="0"/>
              <a:t>축에 스케일처리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scale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축 자동 변환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6"/>
            <a:ext cx="6507832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124670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legend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0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678075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linspace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84852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그래프에 범주를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55531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그래프에 범주를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범주 붙이기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76872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60120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첫번째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</a:t>
            </a:r>
            <a:r>
              <a:rPr lang="en-US" altLang="ko-KR" dirty="0"/>
              <a:t>plot</a:t>
            </a:r>
            <a:r>
              <a:rPr lang="ko-KR" altLang="en-US" dirty="0"/>
              <a:t>처리 결과의 </a:t>
            </a:r>
            <a:r>
              <a:rPr lang="ko-KR" altLang="en-US" dirty="0" err="1"/>
              <a:t>첫번째</a:t>
            </a:r>
            <a:r>
              <a:rPr lang="ko-KR" altLang="en-US" dirty="0"/>
              <a:t> 요소</a:t>
            </a:r>
            <a:r>
              <a:rPr lang="en-US" altLang="ko-KR" dirty="0"/>
              <a:t>, </a:t>
            </a:r>
            <a:r>
              <a:rPr lang="ko-KR" altLang="en-US" dirty="0" err="1"/>
              <a:t>두번째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</a:t>
            </a:r>
            <a:r>
              <a:rPr lang="en-US" altLang="ko-KR" dirty="0"/>
              <a:t>label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개 범주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69566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Legend </a:t>
            </a:r>
            <a:r>
              <a:rPr lang="ko-KR" altLang="en-US" dirty="0"/>
              <a:t>위치 조정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1929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legend </a:t>
            </a:r>
            <a:r>
              <a:rPr lang="ko-KR" altLang="en-US" dirty="0"/>
              <a:t>생성시 위치 배정 및 색깔 입히기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범주 위치 지정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63546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Plot</a:t>
            </a:r>
            <a:r>
              <a:rPr lang="ko-KR" altLang="en-US" dirty="0"/>
              <a:t>과 </a:t>
            </a:r>
            <a:r>
              <a:rPr lang="en-US" altLang="ko-KR" dirty="0"/>
              <a:t>legend </a:t>
            </a:r>
            <a:r>
              <a:rPr lang="ko-KR" altLang="en-US" dirty="0"/>
              <a:t>혼용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357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plot</a:t>
            </a:r>
            <a:r>
              <a:rPr lang="ko-KR" altLang="en-US" dirty="0"/>
              <a:t>함수의 </a:t>
            </a:r>
            <a:r>
              <a:rPr lang="en-US" altLang="ko-KR" dirty="0"/>
              <a:t>label</a:t>
            </a:r>
            <a:r>
              <a:rPr lang="ko-KR" altLang="en-US" dirty="0"/>
              <a:t>을 이용해서 그래프에 범주를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6019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plot</a:t>
            </a:r>
            <a:r>
              <a:rPr lang="ko-KR" altLang="en-US" dirty="0"/>
              <a:t>함수의 </a:t>
            </a:r>
            <a:r>
              <a:rPr lang="en-US" altLang="ko-KR" dirty="0"/>
              <a:t>label</a:t>
            </a:r>
            <a:r>
              <a:rPr lang="ko-KR" altLang="en-US" dirty="0"/>
              <a:t>을 이용해서 그래프에 범주를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2791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6502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commands </a:t>
            </a:r>
            <a:r>
              <a:rPr lang="ko-KR" altLang="en-US" dirty="0"/>
              <a:t>함수들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53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이 함수로 시작과 종료 그리고 </a:t>
            </a:r>
            <a:r>
              <a:rPr lang="en-US" altLang="ko-KR" dirty="0" err="1"/>
              <a:t>num</a:t>
            </a:r>
            <a:r>
              <a:rPr lang="en-US" altLang="ko-KR" dirty="0"/>
              <a:t>(</a:t>
            </a:r>
            <a:r>
              <a:rPr lang="ko-KR" altLang="en-US" dirty="0"/>
              <a:t>요소의 개수</a:t>
            </a:r>
            <a:r>
              <a:rPr lang="en-US" altLang="ko-KR" dirty="0"/>
              <a:t>)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numpy.linspace</a:t>
            </a:r>
            <a:r>
              <a:rPr lang="en-US" altLang="ko-KR" dirty="0"/>
              <a:t> </a:t>
            </a:r>
            <a:r>
              <a:rPr lang="ko-KR" altLang="en-US" dirty="0"/>
              <a:t>생성함수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63588" y="2996952"/>
            <a:ext cx="7272808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linspace</a:t>
            </a:r>
            <a:r>
              <a:rPr lang="en-US" altLang="ko-KR" dirty="0">
                <a:solidFill>
                  <a:schemeClr val="tx1"/>
                </a:solidFill>
              </a:rPr>
              <a:t>(start, stop,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=50, endpoint=True, </a:t>
            </a:r>
            <a:r>
              <a:rPr lang="en-US" altLang="ko-KR" dirty="0" err="1">
                <a:solidFill>
                  <a:schemeClr val="tx1"/>
                </a:solidFill>
              </a:rPr>
              <a:t>retstep</a:t>
            </a:r>
            <a:r>
              <a:rPr lang="en-US" altLang="ko-KR" dirty="0">
                <a:solidFill>
                  <a:schemeClr val="tx1"/>
                </a:solidFill>
              </a:rPr>
              <a:t>=False)</a:t>
            </a:r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3645024"/>
            <a:ext cx="7800975" cy="265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08137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Text </a:t>
            </a:r>
            <a:r>
              <a:rPr lang="ko-KR" altLang="en-US" dirty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47937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좌표에 대한 </a:t>
            </a:r>
            <a:r>
              <a:rPr lang="en-US" altLang="ko-KR" dirty="0"/>
              <a:t>text </a:t>
            </a:r>
            <a:r>
              <a:rPr lang="ko-KR" altLang="en-US" dirty="0"/>
              <a:t>처리를 관리하는 </a:t>
            </a:r>
            <a:r>
              <a:rPr lang="en-US" altLang="ko-KR" dirty="0"/>
              <a:t>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Text class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73" y="3284984"/>
            <a:ext cx="5619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859234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label</a:t>
            </a:r>
            <a:r>
              <a:rPr lang="ko-KR" altLang="en-US" dirty="0"/>
              <a:t>함수를 실행하면 하나의 </a:t>
            </a:r>
            <a:r>
              <a:rPr lang="en-US" altLang="ko-KR" dirty="0"/>
              <a:t>Text object </a:t>
            </a:r>
            <a:r>
              <a:rPr lang="ko-KR" altLang="en-US" dirty="0"/>
              <a:t>가 생김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Text : label </a:t>
            </a:r>
            <a:r>
              <a:rPr lang="ko-KR" altLang="en-US" dirty="0"/>
              <a:t>생성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780928"/>
            <a:ext cx="79724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403229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Label </a:t>
            </a:r>
            <a:r>
              <a:rPr lang="ko-KR" altLang="en-US" dirty="0"/>
              <a:t>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3494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label </a:t>
            </a:r>
            <a:r>
              <a:rPr lang="ko-KR" altLang="en-US" dirty="0"/>
              <a:t>붙이기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Xlable</a:t>
            </a:r>
            <a:r>
              <a:rPr lang="en-US" altLang="ko-KR" dirty="0"/>
              <a:t>/</a:t>
            </a:r>
            <a:r>
              <a:rPr lang="en-US" altLang="ko-KR" dirty="0" err="1"/>
              <a:t>ylabel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87102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x label, y label </a:t>
            </a:r>
            <a:r>
              <a:rPr lang="ko-KR" altLang="en-US" dirty="0"/>
              <a:t>은 </a:t>
            </a:r>
            <a:r>
              <a:rPr lang="en-US" altLang="ko-KR" dirty="0"/>
              <a:t>Text </a:t>
            </a:r>
            <a:r>
              <a:rPr lang="ko-KR" altLang="en-US" dirty="0"/>
              <a:t>객체로 생성되어 좌표축에 대한 </a:t>
            </a:r>
            <a:r>
              <a:rPr lang="en-US" altLang="ko-KR" dirty="0"/>
              <a:t>label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Text: label</a:t>
            </a:r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53049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label </a:t>
            </a:r>
            <a:r>
              <a:rPr lang="ko-KR" altLang="en-US" dirty="0"/>
              <a:t>함수</a:t>
            </a:r>
            <a:r>
              <a:rPr lang="en-US" altLang="ko-KR" dirty="0"/>
              <a:t>: font/color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5669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x</a:t>
            </a:r>
            <a:r>
              <a:rPr lang="ko-KR" altLang="en-US" dirty="0"/>
              <a:t>축 그래프에 </a:t>
            </a:r>
            <a:r>
              <a:rPr lang="en-US" altLang="ko-KR" dirty="0"/>
              <a:t>label</a:t>
            </a:r>
            <a:r>
              <a:rPr lang="ko-KR" altLang="en-US" dirty="0"/>
              <a:t>에 </a:t>
            </a:r>
            <a:r>
              <a:rPr lang="en-US" altLang="ko-KR" dirty="0" err="1"/>
              <a:t>fontsize</a:t>
            </a:r>
            <a:r>
              <a:rPr lang="ko-KR" altLang="en-US" dirty="0"/>
              <a:t>와 </a:t>
            </a:r>
            <a:r>
              <a:rPr lang="en-US" altLang="ko-KR" dirty="0"/>
              <a:t>font color </a:t>
            </a:r>
            <a:r>
              <a:rPr lang="ko-KR" altLang="en-US" dirty="0"/>
              <a:t>변경하기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xlabel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font/color</a:t>
            </a:r>
            <a:r>
              <a:rPr lang="ko-KR" altLang="en-US" dirty="0"/>
              <a:t> 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79199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Text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643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그래프 내에 특정 좌표에 문자열이 들어가도록 입력해서 표시 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text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기초 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893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Linspace</a:t>
            </a:r>
            <a:r>
              <a:rPr lang="ko-KR" altLang="en-US" dirty="0"/>
              <a:t>로 </a:t>
            </a:r>
            <a:r>
              <a:rPr lang="en-US" altLang="ko-KR" dirty="0"/>
              <a:t>endpoint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하면 최종 값은 포함하지 않음 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linspace</a:t>
            </a:r>
            <a:r>
              <a:rPr lang="en-US" altLang="ko-KR" dirty="0"/>
              <a:t> : </a:t>
            </a:r>
            <a:r>
              <a:rPr lang="ko-KR" altLang="en-US" dirty="0" err="1"/>
              <a:t>최종값</a:t>
            </a:r>
            <a:r>
              <a:rPr lang="ko-KR" altLang="en-US" dirty="0"/>
              <a:t> 포함 유무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488832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78943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text</a:t>
            </a:r>
            <a:r>
              <a:rPr lang="ko-KR" altLang="en-US" dirty="0"/>
              <a:t>함수는 </a:t>
            </a:r>
            <a:r>
              <a:rPr lang="en-US" altLang="ko-KR" dirty="0"/>
              <a:t>Text </a:t>
            </a:r>
            <a:r>
              <a:rPr lang="ko-KR" altLang="en-US" dirty="0"/>
              <a:t>클래스의 객체를 생성하고 그 위치 값을 좌표로 해서 문자열을 출력함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text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좌표에 따른 표시 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29253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text</a:t>
            </a:r>
            <a:r>
              <a:rPr lang="ko-KR" altLang="en-US" dirty="0"/>
              <a:t>함수에 위치지정 </a:t>
            </a:r>
            <a:r>
              <a:rPr lang="ko-KR" altLang="en-US" dirty="0" err="1"/>
              <a:t>파라미터</a:t>
            </a:r>
            <a:r>
              <a:rPr lang="ko-KR" altLang="en-US" dirty="0"/>
              <a:t> 수직방향</a:t>
            </a:r>
            <a:r>
              <a:rPr lang="en-US" altLang="ko-KR" dirty="0"/>
              <a:t>(</a:t>
            </a:r>
            <a:r>
              <a:rPr lang="en-US" altLang="ko-KR" dirty="0" err="1"/>
              <a:t>va</a:t>
            </a:r>
            <a:r>
              <a:rPr lang="en-US" altLang="ko-KR" dirty="0"/>
              <a:t>: top, bottom, center, baseline), </a:t>
            </a:r>
            <a:r>
              <a:rPr lang="ko-KR" altLang="en-US" dirty="0"/>
              <a:t>수평방향</a:t>
            </a:r>
            <a:r>
              <a:rPr lang="en-US" altLang="ko-KR" dirty="0"/>
              <a:t>(ha</a:t>
            </a:r>
            <a:r>
              <a:rPr lang="ko-KR" altLang="en-US" dirty="0"/>
              <a:t> </a:t>
            </a:r>
            <a:r>
              <a:rPr lang="en-US" altLang="ko-KR" dirty="0"/>
              <a:t>:center, right, left')</a:t>
            </a:r>
            <a:r>
              <a:rPr lang="ko-KR" altLang="en-US" dirty="0"/>
              <a:t>로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text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위치 지정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595102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text</a:t>
            </a:r>
            <a:r>
              <a:rPr lang="ko-KR" altLang="en-US" dirty="0"/>
              <a:t>함수에 수평방향은 위치를 표시할 경우 우리가 보는 반대방향에 표시 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text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오른쪽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왼쪽</a:t>
            </a:r>
          </a:p>
        </p:txBody>
      </p:sp>
    </p:spTree>
    <p:extLst>
      <p:ext uri="{BB962C8B-B14F-4D97-AF65-F5344CB8AC3E}">
        <p14:creationId xmlns:p14="http://schemas.microsoft.com/office/powerpoint/2010/main" val="1266677189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문자열 내의 기호는 </a:t>
            </a:r>
            <a:r>
              <a:rPr lang="en-US" altLang="ko-KR" dirty="0"/>
              <a:t>latex </a:t>
            </a:r>
            <a:r>
              <a:rPr lang="ko-KR" altLang="en-US" dirty="0"/>
              <a:t>방식에 위해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text </a:t>
            </a:r>
            <a:r>
              <a:rPr lang="ko-KR" altLang="en-US" dirty="0"/>
              <a:t>함수 </a:t>
            </a:r>
            <a:r>
              <a:rPr lang="en-US" altLang="ko-KR" dirty="0"/>
              <a:t>:latex</a:t>
            </a:r>
            <a:r>
              <a:rPr lang="ko-KR" altLang="en-US" dirty="0"/>
              <a:t>로 기호 표시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31999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그래프 내에 </a:t>
            </a:r>
            <a:r>
              <a:rPr lang="en-US" altLang="ko-KR" dirty="0"/>
              <a:t>text</a:t>
            </a:r>
            <a:r>
              <a:rPr lang="ko-KR" altLang="en-US" dirty="0"/>
              <a:t>를 사용해서 입력하기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text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text </a:t>
            </a:r>
            <a:r>
              <a:rPr lang="ko-KR" altLang="en-US" dirty="0"/>
              <a:t>붙이기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텍스트에 대해 입력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5410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title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26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그래프에 제목을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title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제목 붙이기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8779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Latex</a:t>
            </a:r>
            <a:r>
              <a:rPr lang="ko-KR" altLang="en-US" dirty="0"/>
              <a:t>로 정의한 문자열에 대해 </a:t>
            </a:r>
            <a:r>
              <a:rPr lang="en-US" altLang="ko-KR" dirty="0" err="1"/>
              <a:t>fontsize</a:t>
            </a:r>
            <a:r>
              <a:rPr lang="ko-KR" altLang="en-US" dirty="0"/>
              <a:t>와 </a:t>
            </a:r>
            <a:r>
              <a:rPr lang="en-US" altLang="ko-KR" dirty="0"/>
              <a:t>color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title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font/color </a:t>
            </a:r>
            <a:r>
              <a:rPr lang="ko-KR" altLang="en-US" dirty="0"/>
              <a:t>처리 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34102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annotate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53315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annotate </a:t>
            </a:r>
            <a:r>
              <a:rPr lang="ko-KR" altLang="en-US" dirty="0"/>
              <a:t>함수는 문장열</a:t>
            </a:r>
            <a:r>
              <a:rPr lang="en-US" altLang="ko-KR" dirty="0"/>
              <a:t>, </a:t>
            </a:r>
            <a:r>
              <a:rPr lang="en-US" altLang="ko-KR" dirty="0" err="1"/>
              <a:t>xy</a:t>
            </a:r>
            <a:r>
              <a:rPr lang="en-US" altLang="ko-KR" dirty="0"/>
              <a:t>(</a:t>
            </a:r>
            <a:r>
              <a:rPr lang="ko-KR" altLang="en-US" dirty="0"/>
              <a:t>화살표</a:t>
            </a:r>
            <a:r>
              <a:rPr lang="en-US" altLang="ko-KR" dirty="0"/>
              <a:t> </a:t>
            </a:r>
            <a:r>
              <a:rPr lang="ko-KR" altLang="en-US" dirty="0"/>
              <a:t>끝 지시</a:t>
            </a:r>
            <a:r>
              <a:rPr lang="en-US" altLang="ko-KR" dirty="0"/>
              <a:t>), </a:t>
            </a:r>
            <a:r>
              <a:rPr lang="en-US" altLang="ko-KR" dirty="0" err="1"/>
              <a:t>xytext</a:t>
            </a:r>
            <a:r>
              <a:rPr lang="en-US" altLang="ko-KR" dirty="0"/>
              <a:t>(</a:t>
            </a:r>
            <a:r>
              <a:rPr lang="ko-KR" altLang="en-US" dirty="0"/>
              <a:t>문자열 시작 위치</a:t>
            </a:r>
            <a:r>
              <a:rPr lang="en-US" altLang="ko-KR" dirty="0"/>
              <a:t>), </a:t>
            </a:r>
            <a:r>
              <a:rPr lang="en-US" altLang="ko-KR" dirty="0" err="1"/>
              <a:t>arrowpros</a:t>
            </a:r>
            <a:r>
              <a:rPr lang="en-US" altLang="ko-KR" dirty="0"/>
              <a:t>(</a:t>
            </a:r>
            <a:r>
              <a:rPr lang="ko-KR" altLang="en-US" dirty="0"/>
              <a:t>화살표</a:t>
            </a:r>
            <a:r>
              <a:rPr lang="en-US" altLang="ko-KR" dirty="0"/>
              <a:t>)</a:t>
            </a:r>
            <a:r>
              <a:rPr lang="ko-KR" altLang="en-US" dirty="0"/>
              <a:t> 그래프에 주석을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기초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050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arange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117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“axes fraction”</a:t>
            </a:r>
            <a:r>
              <a:rPr lang="ko-KR" altLang="en-US" dirty="0"/>
              <a:t>으로 </a:t>
            </a:r>
            <a:r>
              <a:rPr lang="ko-KR" altLang="en-US" dirty="0" err="1"/>
              <a:t>지정시</a:t>
            </a:r>
            <a:r>
              <a:rPr lang="ko-KR" altLang="en-US" dirty="0"/>
              <a:t> </a:t>
            </a:r>
            <a:r>
              <a:rPr lang="en-US" altLang="ko-KR" dirty="0" err="1"/>
              <a:t>xy</a:t>
            </a:r>
            <a:r>
              <a:rPr lang="en-US" altLang="ko-KR" dirty="0"/>
              <a:t> </a:t>
            </a:r>
            <a:r>
              <a:rPr lang="ko-KR" altLang="en-US" dirty="0"/>
              <a:t>좌표가 </a:t>
            </a:r>
            <a:r>
              <a:rPr lang="en-US" altLang="ko-KR" dirty="0"/>
              <a:t>1</a:t>
            </a:r>
            <a:r>
              <a:rPr lang="ko-KR" altLang="en-US" dirty="0"/>
              <a:t>보다 작으면 아래 방향으로 </a:t>
            </a:r>
            <a:r>
              <a:rPr lang="en-US" altLang="ko-KR" dirty="0"/>
              <a:t>1</a:t>
            </a:r>
            <a:r>
              <a:rPr lang="ko-KR" altLang="en-US" dirty="0"/>
              <a:t>보다 크거나 같으면  위로 </a:t>
            </a:r>
            <a:r>
              <a:rPr lang="ko-KR" altLang="en-US" dirty="0" err="1"/>
              <a:t>가르킴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err="1"/>
              <a:t>xycoords</a:t>
            </a:r>
            <a:r>
              <a:rPr lang="en-US" altLang="ko-KR" dirty="0"/>
              <a:t>/</a:t>
            </a:r>
            <a:r>
              <a:rPr lang="en-US" altLang="ko-KR" dirty="0" err="1"/>
              <a:t>textcoords</a:t>
            </a:r>
            <a:r>
              <a:rPr lang="en-US" altLang="ko-KR" dirty="0"/>
              <a:t> :1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56816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xycoords</a:t>
            </a:r>
            <a:r>
              <a:rPr lang="en-US" altLang="ko-KR" dirty="0"/>
              <a:t>/</a:t>
            </a:r>
            <a:r>
              <a:rPr lang="en-US" altLang="ko-KR" dirty="0" err="1"/>
              <a:t>textcoords</a:t>
            </a:r>
            <a:r>
              <a:rPr lang="en-US" altLang="ko-KR" dirty="0"/>
              <a:t> </a:t>
            </a:r>
            <a:r>
              <a:rPr lang="ko-KR" altLang="en-US" dirty="0"/>
              <a:t>내의 값에 대한 설명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: </a:t>
            </a:r>
            <a:r>
              <a:rPr lang="ko-KR" altLang="en-US" sz="3600" dirty="0"/>
              <a:t>값 설명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624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67836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annotate </a:t>
            </a:r>
            <a:r>
              <a:rPr lang="ko-KR" altLang="en-US" dirty="0"/>
              <a:t>함수는 그래프에 주석을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실행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505912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/>
              <a:t>arrowpros</a:t>
            </a:r>
            <a:r>
              <a:rPr lang="en-US" altLang="ko-KR" dirty="0"/>
              <a:t>(</a:t>
            </a:r>
            <a:r>
              <a:rPr lang="ko-KR" altLang="en-US" dirty="0"/>
              <a:t>화살표</a:t>
            </a:r>
            <a:r>
              <a:rPr lang="en-US" altLang="ko-KR" dirty="0"/>
              <a:t>)</a:t>
            </a:r>
            <a:r>
              <a:rPr lang="ko-KR" altLang="en-US" dirty="0"/>
              <a:t> 이 주요 </a:t>
            </a:r>
            <a:r>
              <a:rPr lang="ko-KR" altLang="en-US" dirty="0" err="1"/>
              <a:t>파라미터</a:t>
            </a:r>
            <a:r>
              <a:rPr lang="ko-KR" altLang="en-US" dirty="0"/>
              <a:t> 및 </a:t>
            </a:r>
            <a:r>
              <a:rPr lang="en-US" altLang="ko-KR" dirty="0"/>
              <a:t>Polygon </a:t>
            </a:r>
            <a:r>
              <a:rPr lang="ko-KR" altLang="en-US" dirty="0" err="1"/>
              <a:t>파라미터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3794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1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도형을 그리는 클래스의 속성들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68724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/>
              <a:t> scatter 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276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점 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5164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PathCollection</a:t>
            </a:r>
            <a:r>
              <a:rPr lang="en-US" altLang="ko-KR" dirty="0"/>
              <a:t> object</a:t>
            </a:r>
            <a:r>
              <a:rPr lang="ko-KR" altLang="en-US" dirty="0"/>
              <a:t>가 생기고 행 </a:t>
            </a:r>
            <a:r>
              <a:rPr lang="en-US" altLang="ko-KR" dirty="0"/>
              <a:t>10</a:t>
            </a:r>
            <a:r>
              <a:rPr lang="ko-KR" altLang="en-US" dirty="0"/>
              <a:t>과 열 </a:t>
            </a:r>
            <a:r>
              <a:rPr lang="en-US" altLang="ko-KR" dirty="0"/>
              <a:t>2</a:t>
            </a:r>
            <a:r>
              <a:rPr lang="ko-KR" altLang="en-US" dirty="0"/>
              <a:t>개의 데이터를 생성해서 </a:t>
            </a:r>
            <a:r>
              <a:rPr lang="ko-KR" altLang="en-US" dirty="0" err="1"/>
              <a:t>분포점을</a:t>
            </a:r>
            <a:r>
              <a:rPr lang="ko-KR" altLang="en-US" dirty="0"/>
              <a:t> 그리기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scatter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err="1"/>
              <a:t>분포점을</a:t>
            </a:r>
            <a:r>
              <a:rPr lang="ko-KR" altLang="en-US" dirty="0"/>
              <a:t> 그리기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036054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모양과 색 바꾸기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5849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s</a:t>
            </a:r>
            <a:r>
              <a:rPr lang="ko-KR" altLang="en-US" dirty="0"/>
              <a:t>는 크기</a:t>
            </a:r>
            <a:r>
              <a:rPr lang="en-US" altLang="ko-KR" dirty="0"/>
              <a:t>, c</a:t>
            </a:r>
            <a:r>
              <a:rPr lang="ko-KR" altLang="en-US" dirty="0"/>
              <a:t>는 색상</a:t>
            </a:r>
            <a:r>
              <a:rPr lang="en-US" altLang="ko-KR" dirty="0"/>
              <a:t>, marker</a:t>
            </a:r>
            <a:r>
              <a:rPr lang="ko-KR" altLang="en-US" dirty="0"/>
              <a:t>는 삼각형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scatter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모양과 색 입히기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901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4334"/>
            <a:ext cx="4680520" cy="288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리스트와 </a:t>
            </a:r>
            <a:r>
              <a:rPr lang="en-US" altLang="ko-KR" dirty="0" err="1"/>
              <a:t>ndarray</a:t>
            </a:r>
            <a:r>
              <a:rPr lang="en-US" altLang="ko-KR" dirty="0"/>
              <a:t>  </a:t>
            </a:r>
            <a:r>
              <a:rPr lang="ko-KR" altLang="en-US" dirty="0"/>
              <a:t>타입의 차이는 배열객체 안의 </a:t>
            </a:r>
            <a:r>
              <a:rPr lang="ko-KR" altLang="en-US" dirty="0" err="1"/>
              <a:t>메소드들이</a:t>
            </a:r>
            <a:r>
              <a:rPr lang="ko-KR" altLang="en-US" dirty="0"/>
              <a:t> 계산에 대한 차이가 반영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range</a:t>
            </a:r>
            <a:r>
              <a:rPr lang="ko-KR" altLang="en-US" dirty="0"/>
              <a:t>와 </a:t>
            </a:r>
            <a:r>
              <a:rPr lang="en-US" altLang="ko-KR" dirty="0" err="1"/>
              <a:t>numpy.arange</a:t>
            </a:r>
            <a:r>
              <a:rPr lang="en-US" altLang="ko-KR" dirty="0"/>
              <a:t> </a:t>
            </a:r>
            <a:r>
              <a:rPr lang="ko-KR" altLang="en-US" dirty="0"/>
              <a:t>비교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2160" y="395686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numpy.arange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ko-KR" altLang="en-US" dirty="0"/>
              <a:t>다양한 타입으로 </a:t>
            </a:r>
            <a:r>
              <a:rPr lang="en-US" altLang="ko-KR" dirty="0"/>
              <a:t>array</a:t>
            </a:r>
            <a:r>
              <a:rPr lang="ko-KR" altLang="en-US" dirty="0"/>
              <a:t>를 생성할 수 있음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11760" y="4077072"/>
            <a:ext cx="1916529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4328289" y="4557028"/>
            <a:ext cx="1683871" cy="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76570" y="2708920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arange</a:t>
            </a:r>
            <a:r>
              <a:rPr lang="en-US" altLang="ko-KR" dirty="0">
                <a:solidFill>
                  <a:schemeClr val="tx1"/>
                </a:solidFill>
              </a:rPr>
              <a:t>([start,] stop[, step,],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762322253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/>
              <a:t>bar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9962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막대 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87468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bar</a:t>
            </a:r>
            <a:r>
              <a:rPr lang="ko-KR" altLang="en-US" dirty="0"/>
              <a:t>함수는 폭을 </a:t>
            </a:r>
            <a:r>
              <a:rPr lang="en-US" altLang="ko-KR" dirty="0"/>
              <a:t>0.8, </a:t>
            </a:r>
            <a:r>
              <a:rPr lang="ko-KR" altLang="en-US" dirty="0"/>
              <a:t>파란색 막대가 기본으로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bar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기본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953504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Bar : label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4449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y</a:t>
            </a:r>
            <a:r>
              <a:rPr lang="ko-KR" altLang="en-US" dirty="0"/>
              <a:t>축 그래프에 의미를 부여하기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ylabel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label</a:t>
            </a:r>
            <a:r>
              <a:rPr lang="ko-KR" altLang="en-US" dirty="0"/>
              <a:t> 붙이기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667978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x</a:t>
            </a:r>
            <a:r>
              <a:rPr lang="ko-KR" altLang="en-US" dirty="0"/>
              <a:t>축 그래프에 의미적인 레이블을 부여하기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xlabel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label</a:t>
            </a:r>
            <a:r>
              <a:rPr lang="ko-KR" altLang="en-US" dirty="0"/>
              <a:t> 붙이기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579653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폭 조정하기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1759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bar</a:t>
            </a:r>
            <a:r>
              <a:rPr lang="ko-KR" altLang="en-US" dirty="0"/>
              <a:t>함수는 위치와 값을 막대그래프로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bar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폭 늘리기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031991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bar</a:t>
            </a:r>
            <a:r>
              <a:rPr lang="ko-KR" altLang="en-US" dirty="0"/>
              <a:t>함수는 막대 그래프의 폭을 </a:t>
            </a:r>
            <a:r>
              <a:rPr lang="en-US" altLang="ko-KR" dirty="0"/>
              <a:t>0.5</a:t>
            </a:r>
            <a:r>
              <a:rPr lang="ko-KR" altLang="en-US" dirty="0"/>
              <a:t>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bar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폭 줄이기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063751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다중 막대그래프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86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asarray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59843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bar</a:t>
            </a:r>
            <a:r>
              <a:rPr lang="ko-KR" altLang="en-US" dirty="0"/>
              <a:t>함수는 막대 그래프의 폭을 </a:t>
            </a:r>
            <a:r>
              <a:rPr lang="en-US" altLang="ko-KR" dirty="0"/>
              <a:t>0.33</a:t>
            </a:r>
            <a:r>
              <a:rPr lang="ko-KR" altLang="en-US" dirty="0"/>
              <a:t>로 처리해 이중 막대 그래프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bar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다중 막대그래프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65587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 err="1"/>
              <a:t>barh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49452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수평방향 막대 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9091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수평 막대그래프를 그리기 위해서는 반대방향의 데이터 </a:t>
            </a:r>
            <a:r>
              <a:rPr lang="en-US" altLang="ko-KR" dirty="0" err="1"/>
              <a:t>m_pop</a:t>
            </a:r>
            <a:r>
              <a:rPr lang="en-US" altLang="ko-KR" dirty="0"/>
              <a:t> </a:t>
            </a:r>
            <a:r>
              <a:rPr lang="ko-KR" altLang="en-US" dirty="0"/>
              <a:t>앞에 </a:t>
            </a:r>
            <a:r>
              <a:rPr lang="en-US" altLang="ko-KR" dirty="0"/>
              <a:t>minus </a:t>
            </a:r>
            <a:r>
              <a:rPr lang="ko-KR" altLang="en-US" dirty="0"/>
              <a:t>부호</a:t>
            </a:r>
            <a:r>
              <a:rPr lang="en-US" altLang="ko-KR" dirty="0"/>
              <a:t>(-)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부여해야 함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barh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수평 막대그래프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m_pop</a:t>
            </a:r>
            <a:r>
              <a:rPr lang="en-US" altLang="ko-KR" dirty="0"/>
              <a:t> </a:t>
            </a:r>
            <a:r>
              <a:rPr lang="ko-KR" altLang="en-US" dirty="0"/>
              <a:t>을 표시</a:t>
            </a:r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95492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/>
              <a:t>Pie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4943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원 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05565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데이터를 받아 원을 그래프 표시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sz="1800" dirty="0"/>
              <a:t>색상 기본 순서 </a:t>
            </a:r>
            <a:r>
              <a:rPr lang="en-US" altLang="ko-KR" sz="1800" dirty="0"/>
              <a:t>colors=('b', 'g', 'r', 'c', 'm', 'y', 'k', 'w')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pie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386282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Label </a:t>
            </a:r>
            <a:r>
              <a:rPr lang="ko-KR" altLang="en-US" dirty="0"/>
              <a:t>조정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76597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데이터와</a:t>
            </a:r>
            <a:r>
              <a:rPr lang="en-US" altLang="ko-KR" dirty="0"/>
              <a:t> labels</a:t>
            </a:r>
            <a:r>
              <a:rPr lang="ko-KR" altLang="en-US" dirty="0"/>
              <a:t>를  받아 원을 그래프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pie</a:t>
            </a:r>
            <a:r>
              <a:rPr lang="ko-KR" altLang="en-US" dirty="0"/>
              <a:t>함수 </a:t>
            </a:r>
            <a:r>
              <a:rPr lang="en-US" altLang="ko-KR" dirty="0"/>
              <a:t>: labels </a:t>
            </a:r>
            <a:r>
              <a:rPr lang="ko-KR" altLang="en-US" dirty="0"/>
              <a:t>붙이기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637664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 err="1"/>
              <a:t>histo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88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List </a:t>
            </a:r>
            <a:r>
              <a:rPr lang="ko-KR" altLang="en-US" dirty="0"/>
              <a:t>등을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타입으로 전환하는 함수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asarray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76570" y="2924944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asarray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array_likes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order=None)</a:t>
            </a: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05064"/>
            <a:ext cx="5112568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642118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히스토그램 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0218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xlabel</a:t>
            </a:r>
            <a:r>
              <a:rPr lang="ko-KR" altLang="en-US" dirty="0"/>
              <a:t>을 표시한 히스토그램 그리기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기본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641802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범주 조정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554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데이터를 받아 </a:t>
            </a:r>
            <a:r>
              <a:rPr lang="en-US" altLang="ko-KR" dirty="0"/>
              <a:t>15</a:t>
            </a:r>
            <a:r>
              <a:rPr lang="ko-KR" altLang="en-US" dirty="0"/>
              <a:t>개의 범주로 나눠 그래프를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범주 나누기 </a:t>
            </a:r>
            <a:r>
              <a:rPr lang="en-US" altLang="ko-KR" dirty="0"/>
              <a:t>1 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293419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데이터를 받아 </a:t>
            </a:r>
            <a:r>
              <a:rPr lang="en-US" altLang="ko-KR" dirty="0"/>
              <a:t>20</a:t>
            </a:r>
            <a:r>
              <a:rPr lang="ko-KR" altLang="en-US" dirty="0"/>
              <a:t>개의 범주로 나눠 그래프를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범주 나누기 </a:t>
            </a:r>
            <a:r>
              <a:rPr lang="en-US" altLang="ko-KR" dirty="0"/>
              <a:t>2 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36747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중첩 그리기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98411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그래프 내에 범주를 재정의해서 그래프를 그리기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내부에 그리기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51941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파라미터</a:t>
            </a:r>
            <a:r>
              <a:rPr lang="ko-KR" altLang="en-US" dirty="0"/>
              <a:t> 조정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12215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normed</a:t>
            </a:r>
            <a:r>
              <a:rPr lang="ko-KR" altLang="en-US" dirty="0"/>
              <a:t>를 사용하면 히스토그램 합이 </a:t>
            </a:r>
            <a:r>
              <a:rPr lang="en-US" altLang="ko-KR" dirty="0"/>
              <a:t>1, </a:t>
            </a:r>
            <a:r>
              <a:rPr lang="en-US" altLang="ko-KR" dirty="0" err="1"/>
              <a:t>facecolor</a:t>
            </a:r>
            <a:r>
              <a:rPr lang="ko-KR" altLang="en-US" dirty="0"/>
              <a:t>는 색깔</a:t>
            </a:r>
            <a:r>
              <a:rPr lang="en-US" altLang="ko-KR" dirty="0"/>
              <a:t>, alpha</a:t>
            </a:r>
            <a:r>
              <a:rPr lang="ko-KR" altLang="en-US" dirty="0"/>
              <a:t>는 투명도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ko-KR" altLang="en-US" dirty="0"/>
              <a:t>함수 </a:t>
            </a:r>
            <a:r>
              <a:rPr lang="en-US" altLang="ko-KR" dirty="0"/>
              <a:t>: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24084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facecolor</a:t>
            </a:r>
            <a:r>
              <a:rPr lang="ko-KR" altLang="en-US" dirty="0"/>
              <a:t>에 </a:t>
            </a:r>
            <a:r>
              <a:rPr lang="en-US" altLang="ko-KR" dirty="0"/>
              <a:t>red</a:t>
            </a:r>
            <a:r>
              <a:rPr lang="ko-KR" altLang="en-US" dirty="0"/>
              <a:t>를 주고 색깔을 변경하기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ko-KR" altLang="en-US" dirty="0"/>
              <a:t>함수 </a:t>
            </a:r>
            <a:r>
              <a:rPr lang="en-US" altLang="ko-KR" dirty="0"/>
              <a:t>:</a:t>
            </a:r>
            <a:r>
              <a:rPr lang="ko-KR" altLang="en-US" dirty="0"/>
              <a:t> 색깔 바꾸기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22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 </a:t>
            </a:r>
            <a:r>
              <a:rPr lang="ko-KR" altLang="en-US" dirty="0"/>
              <a:t>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31071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alpha</a:t>
            </a:r>
            <a:r>
              <a:rPr lang="ko-KR" altLang="en-US" dirty="0"/>
              <a:t>에 </a:t>
            </a:r>
            <a:r>
              <a:rPr lang="en-US" altLang="ko-KR" dirty="0"/>
              <a:t>0.4</a:t>
            </a:r>
            <a:r>
              <a:rPr lang="ko-KR" altLang="en-US" dirty="0"/>
              <a:t>를 주고 색깔에 대한 투명도를 조정하기 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ko-KR" altLang="en-US" dirty="0"/>
              <a:t>함수 </a:t>
            </a:r>
            <a:r>
              <a:rPr lang="en-US" altLang="ko-KR" dirty="0"/>
              <a:t>:</a:t>
            </a:r>
            <a:r>
              <a:rPr lang="ko-KR" altLang="en-US" dirty="0"/>
              <a:t> 투명도 조정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21986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normed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를 주면 앞의 전체 비율이 합이 </a:t>
            </a:r>
            <a:r>
              <a:rPr lang="en-US" altLang="ko-KR" dirty="0"/>
              <a:t>1</a:t>
            </a:r>
            <a:r>
              <a:rPr lang="ko-KR" altLang="en-US" dirty="0"/>
              <a:t>로 처리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ko-KR" altLang="en-US" dirty="0"/>
              <a:t>함수 </a:t>
            </a:r>
            <a:r>
              <a:rPr lang="en-US" altLang="ko-KR" dirty="0"/>
              <a:t>:</a:t>
            </a:r>
            <a:r>
              <a:rPr lang="ko-KR" altLang="en-US" dirty="0"/>
              <a:t> 전체 </a:t>
            </a:r>
            <a:r>
              <a:rPr lang="ko-KR" altLang="en-US" dirty="0" err="1"/>
              <a:t>비율값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조정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24241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/>
              <a:t>에 </a:t>
            </a:r>
            <a:r>
              <a:rPr lang="en-US" altLang="ko-KR" dirty="0" err="1"/>
              <a:t>stepfilled</a:t>
            </a:r>
            <a:r>
              <a:rPr lang="ko-KR" altLang="en-US" dirty="0"/>
              <a:t>를 주면 경계선이 없어짐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histtype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924993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Axes </a:t>
            </a:r>
            <a:r>
              <a:rPr lang="ko-KR" altLang="en-US" dirty="0"/>
              <a:t>객체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8372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</a:t>
            </a:r>
            <a:r>
              <a:rPr lang="en-US" altLang="ko-KR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Cumulative</a:t>
            </a:r>
            <a:r>
              <a:rPr lang="ko-KR" altLang="en-US" dirty="0"/>
              <a:t>는 누적 분포를 나타내는 그래프를 추가로 그리기 위한 </a:t>
            </a:r>
            <a:r>
              <a:rPr lang="ko-KR" altLang="en-US" dirty="0" err="1"/>
              <a:t>파라미터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Axes.hist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74534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/>
              <a:t>boxplot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929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box</a:t>
            </a:r>
            <a:r>
              <a:rPr lang="ko-KR" altLang="en-US" dirty="0"/>
              <a:t> 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77364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boxplot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Axes.boxplot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78045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boxplot </a:t>
            </a:r>
            <a:r>
              <a:rPr lang="ko-KR" altLang="en-US" dirty="0"/>
              <a:t>함수를 이용해서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boxplot</a:t>
            </a:r>
            <a:r>
              <a:rPr lang="ko-KR" altLang="en-US" dirty="0"/>
              <a:t> 함수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90553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Axes </a:t>
            </a:r>
            <a:r>
              <a:rPr lang="ko-KR" altLang="en-US" dirty="0"/>
              <a:t>객체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9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내부 원소 접근 방식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0402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boxplot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Axes.boxplot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151238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/>
              <a:t>image plot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47681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이미지 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98377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imshow</a:t>
            </a:r>
            <a:r>
              <a:rPr lang="en-US" altLang="ko-KR" dirty="0"/>
              <a:t>() </a:t>
            </a:r>
            <a:r>
              <a:rPr lang="ko-KR" altLang="en-US" dirty="0"/>
              <a:t>함수를 이용해서 이미지 출력 </a:t>
            </a:r>
            <a:r>
              <a:rPr lang="en-US" altLang="ko-KR" dirty="0" err="1"/>
              <a:t>colorbar</a:t>
            </a:r>
            <a:r>
              <a:rPr lang="ko-KR" altLang="en-US" dirty="0"/>
              <a:t>함수를 </a:t>
            </a:r>
            <a:r>
              <a:rPr lang="ko-KR" altLang="en-US" dirty="0" err="1"/>
              <a:t>이용옆에</a:t>
            </a:r>
            <a:r>
              <a:rPr lang="ko-KR" altLang="en-US" dirty="0"/>
              <a:t> 옆에 </a:t>
            </a:r>
            <a:r>
              <a:rPr lang="en-US" altLang="ko-KR" dirty="0" err="1"/>
              <a:t>colorbar</a:t>
            </a:r>
            <a:r>
              <a:rPr lang="ko-KR" altLang="en-US" dirty="0"/>
              <a:t>를 출력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isshow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544279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이미지 파일을 읽고 이를 </a:t>
            </a:r>
            <a:r>
              <a:rPr lang="en-US" altLang="ko-KR" dirty="0" err="1"/>
              <a:t>ndarray</a:t>
            </a:r>
            <a:r>
              <a:rPr lang="ko-KR" altLang="en-US" dirty="0"/>
              <a:t>로 전환해서 </a:t>
            </a:r>
            <a:r>
              <a:rPr lang="en-US" altLang="ko-KR" dirty="0" err="1"/>
              <a:t>imshow</a:t>
            </a:r>
            <a:r>
              <a:rPr lang="ko-KR" altLang="en-US" dirty="0"/>
              <a:t>함수로 그래프 출력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image.read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67216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axis(‘off’)</a:t>
            </a:r>
            <a:r>
              <a:rPr lang="ko-KR" altLang="en-US" dirty="0"/>
              <a:t>를 이용해서 이미지만 출력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이미지 처리시 좌표축 제거하기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15945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dirty="0" err="1"/>
              <a:t>logplot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21903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log</a:t>
            </a:r>
            <a:r>
              <a:rPr lang="ko-KR" altLang="en-US" dirty="0"/>
              <a:t> 그래프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21199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 Axes </a:t>
            </a:r>
            <a:r>
              <a:rPr lang="ko-KR" altLang="en-US" dirty="0"/>
              <a:t>객체를 </a:t>
            </a:r>
            <a:r>
              <a:rPr lang="en-US" altLang="ko-KR" dirty="0"/>
              <a:t>2</a:t>
            </a:r>
            <a:r>
              <a:rPr lang="ko-KR" altLang="en-US" dirty="0"/>
              <a:t>개 생성해서 그래프를 </a:t>
            </a:r>
            <a:r>
              <a:rPr lang="en-US" altLang="ko-KR" dirty="0"/>
              <a:t>2</a:t>
            </a:r>
            <a:r>
              <a:rPr lang="ko-KR" altLang="en-US" dirty="0"/>
              <a:t>개로 분리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subplot </a:t>
            </a:r>
            <a:r>
              <a:rPr lang="ko-KR" altLang="en-US" dirty="0"/>
              <a:t>사용시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Axes </a:t>
            </a:r>
            <a:r>
              <a:rPr lang="ko-KR" altLang="en-US" dirty="0"/>
              <a:t>생성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5566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 log</a:t>
            </a:r>
            <a:r>
              <a:rPr lang="ko-KR" altLang="en-US" dirty="0"/>
              <a:t>를 처리한 결과를 그래프로 표시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semilogy</a:t>
            </a:r>
            <a:r>
              <a:rPr lang="en-US" altLang="ko-KR" dirty="0"/>
              <a:t>/</a:t>
            </a:r>
            <a:r>
              <a:rPr lang="en-US" altLang="ko-KR" dirty="0" err="1"/>
              <a:t>loglog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75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타입에서는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에  논리연산 등 다양한 처리를 허용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 </a:t>
            </a:r>
            <a:r>
              <a:rPr lang="ko-KR" altLang="en-US" dirty="0"/>
              <a:t>비교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7128792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28475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en-US" altLang="ko-KR" b="1" dirty="0"/>
              <a:t>Two-dimensional plots </a:t>
            </a:r>
            <a:r>
              <a:rPr lang="ko-KR" altLang="en-US" dirty="0"/>
              <a:t>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95998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347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 err="1"/>
              <a:t>meshgrid</a:t>
            </a:r>
            <a:r>
              <a:rPr lang="en-US" altLang="ko-KR" dirty="0"/>
              <a:t> </a:t>
            </a:r>
            <a:r>
              <a:rPr lang="ko-KR" altLang="en-US" dirty="0"/>
              <a:t>함수를 이용해서 </a:t>
            </a:r>
            <a:r>
              <a:rPr lang="en-US" altLang="ko-KR" dirty="0"/>
              <a:t>2</a:t>
            </a:r>
            <a:r>
              <a:rPr lang="ko-KR" altLang="en-US" dirty="0"/>
              <a:t>개의 같은 차원의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 err="1"/>
              <a:t>를생성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데이터 구조 이해하기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301624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 Contour plots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이용해서 여러 원에 대해 </a:t>
            </a:r>
            <a:r>
              <a:rPr lang="ko-KR" altLang="en-US" dirty="0" err="1"/>
              <a:t>그래기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993004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br>
              <a:rPr lang="en-US" altLang="ko-KR" dirty="0"/>
            </a:br>
            <a:r>
              <a:rPr lang="ko-KR" altLang="en-US" dirty="0"/>
              <a:t>파일처리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113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파일 처리 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49483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file</a:t>
            </a:r>
            <a:r>
              <a:rPr lang="ko-KR" altLang="en-US" dirty="0"/>
              <a:t>를 읽고 </a:t>
            </a:r>
            <a:r>
              <a:rPr lang="en-US" altLang="ko-KR" dirty="0"/>
              <a:t>Plot </a:t>
            </a:r>
            <a:r>
              <a:rPr lang="ko-KR" altLang="en-US" dirty="0"/>
              <a:t>함수를 통해 그래프 그리기 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file </a:t>
            </a:r>
            <a:r>
              <a:rPr lang="ko-KR" altLang="en-US" dirty="0"/>
              <a:t>읽고 처리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3243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결과를 </a:t>
            </a:r>
            <a:r>
              <a:rPr lang="en-US" altLang="ko-KR" dirty="0"/>
              <a:t>PDF </a:t>
            </a:r>
            <a:r>
              <a:rPr lang="ko-KR" altLang="en-US" dirty="0"/>
              <a:t>처리하기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7061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결과를 </a:t>
            </a:r>
            <a:r>
              <a:rPr lang="en-US" altLang="ko-KR" dirty="0"/>
              <a:t>PDF</a:t>
            </a:r>
            <a:r>
              <a:rPr lang="ko-KR" altLang="en-US" dirty="0"/>
              <a:t>로 보내기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savefig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09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class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20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Index</a:t>
            </a:r>
            <a:r>
              <a:rPr lang="ko-KR" altLang="en-US" dirty="0"/>
              <a:t>와 </a:t>
            </a:r>
            <a:r>
              <a:rPr lang="en-US" altLang="ko-KR" dirty="0"/>
              <a:t>slice </a:t>
            </a:r>
            <a:r>
              <a:rPr lang="ko-KR" altLang="en-US" dirty="0"/>
              <a:t>처리시 기존 리스트의 방식보다 더 다양한 처리를 위해 </a:t>
            </a:r>
            <a:r>
              <a:rPr lang="en-US" altLang="ko-KR" dirty="0"/>
              <a:t>__</a:t>
            </a:r>
            <a:r>
              <a:rPr lang="en-US" altLang="ko-KR" dirty="0" err="1"/>
              <a:t>setitem</a:t>
            </a:r>
            <a:r>
              <a:rPr lang="en-US" altLang="ko-KR" dirty="0"/>
              <a:t>__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en-US" altLang="ko-KR" dirty="0"/>
              <a:t>override </a:t>
            </a:r>
            <a:r>
              <a:rPr lang="ko-KR" altLang="en-US" dirty="0"/>
              <a:t>함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__</a:t>
            </a:r>
            <a:r>
              <a:rPr lang="en-US" altLang="ko-KR" dirty="0" err="1"/>
              <a:t>setitem</a:t>
            </a:r>
            <a:r>
              <a:rPr lang="en-US" altLang="ko-KR" dirty="0"/>
              <a:t>__ 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24944"/>
            <a:ext cx="7416824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453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: </a:t>
            </a:r>
            <a:r>
              <a:rPr lang="ko-KR" altLang="en-US" dirty="0"/>
              <a:t>행과 열 접근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80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배열명</a:t>
            </a:r>
            <a:r>
              <a:rPr lang="en-US" altLang="ko-KR" dirty="0"/>
              <a:t>[ </a:t>
            </a:r>
            <a:r>
              <a:rPr lang="ko-KR" altLang="en-US" dirty="0"/>
              <a:t>행 범위</a:t>
            </a:r>
            <a:r>
              <a:rPr lang="en-US" altLang="ko-KR" dirty="0"/>
              <a:t>, </a:t>
            </a:r>
            <a:r>
              <a:rPr lang="ko-KR" altLang="en-US" dirty="0"/>
              <a:t>열 범위</a:t>
            </a:r>
            <a:r>
              <a:rPr lang="en-US" altLang="ko-KR" dirty="0"/>
              <a:t>]</a:t>
            </a:r>
            <a:r>
              <a:rPr lang="ko-KR" altLang="en-US" dirty="0"/>
              <a:t> 행으로 접근</a:t>
            </a:r>
            <a:r>
              <a:rPr lang="en-US" altLang="ko-KR" dirty="0"/>
              <a:t>, </a:t>
            </a:r>
            <a:r>
              <a:rPr lang="ko-KR" altLang="en-US" dirty="0"/>
              <a:t>열로 접근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접근하기 </a:t>
            </a:r>
            <a:r>
              <a:rPr lang="en-US" altLang="ko-KR" dirty="0"/>
              <a:t>: </a:t>
            </a:r>
            <a:r>
              <a:rPr lang="ko-KR" altLang="en-US" dirty="0"/>
              <a:t>행과 </a:t>
            </a:r>
            <a:r>
              <a:rPr lang="ko-KR" altLang="en-US" dirty="0" err="1"/>
              <a:t>열구분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1130" y="2536843"/>
            <a:ext cx="2348560" cy="1477426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Row : </a:t>
              </a:r>
              <a:r>
                <a:rPr lang="ko-KR" altLang="en-US" sz="800" dirty="0"/>
                <a:t>행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Column: </a:t>
              </a:r>
              <a:r>
                <a:rPr lang="ko-KR" altLang="en-US" sz="800" dirty="0"/>
                <a:t>열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91130" y="4742994"/>
            <a:ext cx="2348560" cy="1477426"/>
            <a:chOff x="827582" y="3284984"/>
            <a:chExt cx="3504391" cy="2820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[0,0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[0,1]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</a:rPr>
                  <a:t>[0,2]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[1,0]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[2,0]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Row : </a:t>
              </a:r>
              <a:r>
                <a:rPr lang="ko-KR" altLang="en-US" sz="800" dirty="0"/>
                <a:t>행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Column: </a:t>
              </a:r>
              <a:r>
                <a:rPr lang="ko-KR" altLang="en-US" sz="800" dirty="0"/>
                <a:t>열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7692" y="219432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/>
              <a:t>첫번째</a:t>
            </a:r>
            <a:r>
              <a:rPr lang="ko-KR" altLang="en-US" sz="1400" b="1" u="sng" dirty="0"/>
              <a:t> 행 접근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877194" y="435456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/>
              <a:t>첫번째</a:t>
            </a:r>
            <a:r>
              <a:rPr lang="ko-KR" altLang="en-US" sz="1400" b="1" u="sng" dirty="0"/>
              <a:t> 열 접근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790523"/>
            <a:ext cx="4414591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769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dirty="0" err="1"/>
              <a:t>첫번째와</a:t>
            </a:r>
            <a:r>
              <a:rPr lang="ko-KR" altLang="en-US" dirty="0"/>
              <a:t> </a:t>
            </a:r>
            <a:r>
              <a:rPr lang="ko-KR" altLang="en-US" dirty="0" err="1"/>
              <a:t>두번째</a:t>
            </a:r>
            <a:r>
              <a:rPr lang="ko-KR" altLang="en-US" dirty="0"/>
              <a:t> 행과 </a:t>
            </a:r>
            <a:r>
              <a:rPr lang="ko-KR" altLang="en-US" dirty="0" err="1"/>
              <a:t>두번째와</a:t>
            </a:r>
            <a:r>
              <a:rPr lang="ko-KR" altLang="en-US" dirty="0"/>
              <a:t> </a:t>
            </a:r>
            <a:r>
              <a:rPr lang="ko-KR" altLang="en-US" dirty="0" err="1"/>
              <a:t>세번째</a:t>
            </a:r>
            <a:r>
              <a:rPr lang="ko-KR" altLang="en-US" dirty="0"/>
              <a:t> 열로 접근</a:t>
            </a:r>
            <a:endParaRPr lang="en-US" altLang="ko-KR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접근하기 </a:t>
            </a:r>
            <a:r>
              <a:rPr lang="en-US" altLang="ko-KR" dirty="0"/>
              <a:t>: </a:t>
            </a:r>
            <a:r>
              <a:rPr lang="ko-KR" altLang="en-US" dirty="0"/>
              <a:t>행렬로 구분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41199" y="3717032"/>
            <a:ext cx="2259193" cy="1726067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[0,0]</a:t>
                </a:r>
                <a:endParaRPr lang="ko-KR" altLang="en-US" sz="8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[0,1]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[0,2]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[1,1]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[1,2]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Row : </a:t>
              </a:r>
              <a:r>
                <a:rPr lang="ko-KR" altLang="en-US" sz="800" dirty="0"/>
                <a:t>행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Column: </a:t>
              </a:r>
              <a:r>
                <a:rPr lang="ko-KR" altLang="en-US" sz="800" dirty="0"/>
                <a:t>열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0"/>
            <a:ext cx="391143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091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행과 열의 인덱스를 지정하면 실제 값에 접근해서 보여줌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접근하기 </a:t>
            </a:r>
            <a:r>
              <a:rPr lang="en-US" altLang="ko-KR" dirty="0"/>
              <a:t>: </a:t>
            </a:r>
            <a:r>
              <a:rPr lang="ko-KR" altLang="en-US" dirty="0"/>
              <a:t>값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3845813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8916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[0,0]</a:t>
            </a:r>
            <a:endParaRPr lang="ko-KR" altLang="en-US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6745841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[0,1]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7292765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[0,2]</a:t>
            </a:r>
            <a:endParaRPr lang="ko-KR" altLang="en-US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8916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[1,0]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5841" y="4580372"/>
            <a:ext cx="546925" cy="36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[1,1]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2765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[1,2]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6198916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[2,0]</a:t>
            </a:r>
            <a:endParaRPr lang="ko-KR" altLang="en-US" sz="8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45841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[2,1]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7292765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[2,2]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1130" y="4578702"/>
            <a:ext cx="772129" cy="43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Row : </a:t>
            </a:r>
            <a:r>
              <a:rPr lang="ko-KR" altLang="en-US" sz="800" dirty="0"/>
              <a:t>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6769" y="3844377"/>
            <a:ext cx="1075496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Column: </a:t>
            </a:r>
            <a:r>
              <a:rPr lang="ko-KR" altLang="en-US" sz="800" dirty="0"/>
              <a:t>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73712" y="4301345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0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3712" y="4669997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3712" y="5047170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9529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0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2358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29496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372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배열계산시 </a:t>
            </a:r>
            <a:r>
              <a:rPr lang="en-US" altLang="ko-KR" dirty="0"/>
              <a:t>scalar </a:t>
            </a:r>
            <a:r>
              <a:rPr lang="ko-KR" altLang="en-US" dirty="0"/>
              <a:t>값과 계산시 크기가 작은 것을 동일한 크기로 계산되도록 확산이 발생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 값 바꾸기 </a:t>
            </a:r>
            <a:r>
              <a:rPr lang="en-US" altLang="ko-KR" dirty="0"/>
              <a:t>: Broadcasting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429309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npl</a:t>
            </a:r>
            <a:r>
              <a:rPr lang="en-US" altLang="ko-KR" dirty="0"/>
              <a:t>[2:5]</a:t>
            </a:r>
            <a:r>
              <a:rPr lang="ko-KR" altLang="en-US" dirty="0"/>
              <a:t>는 원소가 </a:t>
            </a:r>
            <a:r>
              <a:rPr lang="en-US" altLang="ko-KR" dirty="0"/>
              <a:t>3</a:t>
            </a:r>
            <a:r>
              <a:rPr lang="ko-KR" altLang="en-US" dirty="0"/>
              <a:t>개에 스칼라 값인 </a:t>
            </a:r>
            <a:r>
              <a:rPr lang="en-US" altLang="ko-KR" dirty="0"/>
              <a:t>42</a:t>
            </a:r>
            <a:r>
              <a:rPr lang="ko-KR" altLang="en-US" dirty="0"/>
              <a:t>를 할당했지만</a:t>
            </a:r>
            <a:endParaRPr lang="en-US" altLang="ko-KR" dirty="0"/>
          </a:p>
          <a:p>
            <a:r>
              <a:rPr lang="en-US" altLang="ko-KR" dirty="0"/>
              <a:t>[42,42,42]</a:t>
            </a:r>
            <a:r>
              <a:rPr lang="ko-KR" altLang="en-US" dirty="0"/>
              <a:t>로</a:t>
            </a:r>
            <a:r>
              <a:rPr lang="en-US" altLang="ko-KR" dirty="0"/>
              <a:t>  </a:t>
            </a:r>
            <a:r>
              <a:rPr lang="ko-KR" altLang="en-US" dirty="0"/>
              <a:t>인식하여 처리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56992"/>
            <a:ext cx="36004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424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</a:t>
            </a:r>
            <a:r>
              <a:rPr lang="ko-KR" altLang="en-US" dirty="0"/>
              <a:t>차원 배열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53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7</a:t>
            </a:r>
            <a:r>
              <a:rPr lang="ko-KR" altLang="en-US" sz="2800" dirty="0"/>
              <a:t>*</a:t>
            </a:r>
            <a:r>
              <a:rPr lang="en-US" altLang="ko-KR" sz="2800" dirty="0"/>
              <a:t>4</a:t>
            </a:r>
            <a:r>
              <a:rPr lang="ko-KR" altLang="en-US" sz="2800" dirty="0"/>
              <a:t>배열을 정의하고 첫번째 열의 값을 </a:t>
            </a:r>
            <a:r>
              <a:rPr lang="en-US" altLang="ko-KR" sz="2800" dirty="0"/>
              <a:t>99</a:t>
            </a:r>
            <a:r>
              <a:rPr lang="ko-KR" altLang="en-US" sz="2800" dirty="0"/>
              <a:t>으로 변경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열 조회</a:t>
            </a:r>
            <a:r>
              <a:rPr lang="en-US" altLang="ko-KR" dirty="0"/>
              <a:t>/</a:t>
            </a:r>
            <a:r>
              <a:rPr lang="ko-KR" altLang="en-US" dirty="0"/>
              <a:t> 변경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5010919" cy="439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8949" y="3046165"/>
            <a:ext cx="3231024" cy="304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배열명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행접근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열접근</a:t>
            </a:r>
            <a:r>
              <a:rPr lang="en-US" altLang="ko-KR" sz="1400" dirty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Slicing</a:t>
            </a:r>
            <a:r>
              <a:rPr lang="ko-KR" altLang="en-US" sz="1400" dirty="0">
                <a:solidFill>
                  <a:schemeClr val="tx1"/>
                </a:solidFill>
              </a:rPr>
              <a:t>도 행접근과 열접근으로 별도로 할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배열명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 행 슬라이싱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열 슬라이싱</a:t>
            </a:r>
            <a:r>
              <a:rPr lang="en-US" altLang="ko-KR" sz="1400" dirty="0">
                <a:solidFill>
                  <a:schemeClr val="tx1"/>
                </a:solidFill>
              </a:rPr>
              <a:t>]</a:t>
            </a:r>
            <a:r>
              <a:rPr lang="ko-KR" altLang="en-US" sz="1400" dirty="0">
                <a:solidFill>
                  <a:schemeClr val="tx1"/>
                </a:solidFill>
              </a:rPr>
              <a:t> 으로 배열을 접근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26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비교연산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27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8493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err="1"/>
              <a:t>ndarray</a:t>
            </a:r>
            <a:r>
              <a:rPr lang="ko-KR" altLang="en-US" dirty="0"/>
              <a:t>간의 비교연산</a:t>
            </a:r>
            <a:r>
              <a:rPr lang="en-US" altLang="ko-KR" dirty="0"/>
              <a:t>. Scala </a:t>
            </a:r>
            <a:r>
              <a:rPr lang="ko-KR" altLang="en-US" dirty="0"/>
              <a:t>값은 </a:t>
            </a:r>
            <a:r>
              <a:rPr lang="en-US" altLang="ko-KR" dirty="0"/>
              <a:t>broadcasting</a:t>
            </a:r>
            <a:r>
              <a:rPr lang="ko-KR" altLang="en-US" dirty="0"/>
              <a:t>하므로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동일 모형의 </a:t>
            </a:r>
            <a:r>
              <a:rPr lang="ko-KR" altLang="en-US" dirty="0" err="1"/>
              <a:t>동일값으로</a:t>
            </a:r>
            <a:r>
              <a:rPr lang="ko-KR" altLang="en-US" dirty="0"/>
              <a:t> 인지해서 처리된 후 </a:t>
            </a:r>
            <a:r>
              <a:rPr lang="en-US" altLang="ko-KR" dirty="0" err="1"/>
              <a:t>bool</a:t>
            </a:r>
            <a:r>
              <a:rPr lang="ko-KR" altLang="en-US" dirty="0"/>
              <a:t>값을 가지는 </a:t>
            </a:r>
            <a:r>
              <a:rPr lang="en-US" altLang="ko-KR" dirty="0" err="1"/>
              <a:t>ndarray</a:t>
            </a:r>
            <a:r>
              <a:rPr lang="ko-KR" altLang="en-US" dirty="0"/>
              <a:t>가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와 비교연산 처리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150244" y="3789040"/>
            <a:ext cx="4320481" cy="1224136"/>
            <a:chOff x="1403767" y="3789040"/>
            <a:chExt cx="6048553" cy="1224136"/>
          </a:xfrm>
        </p:grpSpPr>
        <p:sp>
          <p:nvSpPr>
            <p:cNvPr id="6" name="직사각형 5"/>
            <p:cNvSpPr/>
            <p:nvPr/>
          </p:nvSpPr>
          <p:spPr>
            <a:xfrm>
              <a:off x="3708023" y="3789040"/>
              <a:ext cx="1296023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7" y="4216442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비교</a:t>
              </a:r>
              <a:endParaRPr lang="en-US" altLang="ko-KR" dirty="0"/>
            </a:p>
            <a:p>
              <a:r>
                <a:rPr lang="ko-KR" altLang="en-US" dirty="0"/>
                <a:t>연산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6581" y="3789040"/>
              <a:ext cx="142573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3767" y="3789040"/>
              <a:ext cx="139691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6" y="4105469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=</a:t>
              </a:r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55576" y="3494621"/>
            <a:ext cx="3024336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배열명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논리연산</a:t>
            </a:r>
            <a:r>
              <a:rPr lang="en-US" altLang="ko-KR" sz="1400" dirty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논리 연산 등 다양한 연산을 이용해서 배열 접근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6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list</a:t>
            </a:r>
            <a:r>
              <a:rPr lang="ko-KR" altLang="en-US" dirty="0"/>
              <a:t>는 내부 구조부터 다르게 되어있어 </a:t>
            </a:r>
            <a:r>
              <a:rPr lang="en-US" altLang="ko-KR" dirty="0" err="1"/>
              <a:t>ndarray</a:t>
            </a:r>
            <a:r>
              <a:rPr lang="ko-KR" altLang="en-US" dirty="0"/>
              <a:t>가 더 처리가 빠르게 실행됨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vs. list </a:t>
            </a:r>
            <a:r>
              <a:rPr lang="ko-KR" altLang="en-US" dirty="0"/>
              <a:t>구조</a:t>
            </a:r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7350398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426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[f &gt; 2.0]</a:t>
            </a:r>
            <a:r>
              <a:rPr lang="ko-KR" altLang="en-US" dirty="0"/>
              <a:t> 조건의 원소가 </a:t>
            </a:r>
            <a:r>
              <a:rPr lang="en-US" altLang="ko-KR" dirty="0"/>
              <a:t>True </a:t>
            </a:r>
            <a:r>
              <a:rPr lang="ko-KR" altLang="en-US" dirty="0"/>
              <a:t>인 것만을 조회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 </a:t>
            </a:r>
            <a:r>
              <a:rPr lang="en-US" altLang="ko-KR" dirty="0"/>
              <a:t>: </a:t>
            </a:r>
            <a:r>
              <a:rPr lang="ko-KR" altLang="en-US" dirty="0"/>
              <a:t> 조회</a:t>
            </a:r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573016"/>
            <a:ext cx="4896544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39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[f &gt; 0.5]</a:t>
            </a:r>
            <a:r>
              <a:rPr lang="ko-KR" altLang="en-US" dirty="0"/>
              <a:t> 조건의 원소가 </a:t>
            </a:r>
            <a:r>
              <a:rPr lang="en-US" altLang="ko-KR" dirty="0"/>
              <a:t>True </a:t>
            </a:r>
            <a:r>
              <a:rPr lang="ko-KR" altLang="en-US" dirty="0"/>
              <a:t>인 것만을 조회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조회</a:t>
            </a:r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3910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36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[data1 &lt;0]</a:t>
            </a:r>
            <a:r>
              <a:rPr lang="ko-KR" altLang="en-US" dirty="0"/>
              <a:t> </a:t>
            </a:r>
            <a:r>
              <a:rPr lang="en-US" altLang="ko-KR" dirty="0"/>
              <a:t>= 99</a:t>
            </a:r>
            <a:r>
              <a:rPr lang="ko-KR" altLang="en-US" dirty="0"/>
              <a:t> 실제 배열의 원소들 값이 </a:t>
            </a:r>
            <a:r>
              <a:rPr lang="en-US" altLang="ko-KR" dirty="0"/>
              <a:t>0</a:t>
            </a:r>
            <a:r>
              <a:rPr lang="ko-KR" altLang="en-US" dirty="0"/>
              <a:t>보다 작을 경우 </a:t>
            </a:r>
            <a:r>
              <a:rPr lang="en-US" altLang="ko-KR" dirty="0"/>
              <a:t>99</a:t>
            </a:r>
            <a:r>
              <a:rPr lang="ko-KR" altLang="en-US" dirty="0"/>
              <a:t>으로 전환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변경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2936"/>
            <a:ext cx="6768752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398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Fancy Indexing</a:t>
            </a:r>
            <a:br>
              <a:rPr lang="en-US" altLang="ko-KR" dirty="0"/>
            </a:b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0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원소추출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239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정수배열을 사용한 색인</a:t>
            </a:r>
            <a:r>
              <a:rPr lang="en-US" altLang="ko-KR" dirty="0"/>
              <a:t>(</a:t>
            </a:r>
            <a:r>
              <a:rPr lang="ko-KR" altLang="en-US" dirty="0"/>
              <a:t>양수</a:t>
            </a:r>
            <a:r>
              <a:rPr lang="en-US" altLang="ko-KR" dirty="0"/>
              <a:t>,</a:t>
            </a:r>
            <a:r>
              <a:rPr lang="ko-KR" altLang="en-US" dirty="0"/>
              <a:t>음수를 이용</a:t>
            </a:r>
            <a:r>
              <a:rPr lang="en-US" altLang="ko-KR" dirty="0"/>
              <a:t>)</a:t>
            </a:r>
            <a:r>
              <a:rPr lang="ko-KR" altLang="en-US" dirty="0"/>
              <a:t>이며 행에 대한 정보를 </a:t>
            </a:r>
            <a:r>
              <a:rPr lang="en-US" altLang="ko-KR" dirty="0"/>
              <a:t>list</a:t>
            </a:r>
            <a:r>
              <a:rPr lang="ko-KR" altLang="en-US" dirty="0"/>
              <a:t>로 제공해서 </a:t>
            </a:r>
            <a:r>
              <a:rPr lang="en-US" altLang="ko-KR" dirty="0"/>
              <a:t>3</a:t>
            </a:r>
            <a:r>
              <a:rPr lang="ko-KR" altLang="en-US" dirty="0"/>
              <a:t>번째와 </a:t>
            </a:r>
            <a:r>
              <a:rPr lang="en-US" altLang="ko-KR" dirty="0"/>
              <a:t>1</a:t>
            </a:r>
            <a:r>
              <a:rPr lang="ko-KR" altLang="en-US" dirty="0"/>
              <a:t>번째를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검색</a:t>
            </a:r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51718"/>
            <a:ext cx="30289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73971"/>
            <a:ext cx="2847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/>
              <a:t>정방향</a:t>
            </a:r>
            <a:endParaRPr lang="ko-KR" alt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/>
              <a:t>역방향</a:t>
            </a:r>
          </a:p>
        </p:txBody>
      </p:sp>
    </p:spTree>
    <p:extLst>
      <p:ext uri="{BB962C8B-B14F-4D97-AF65-F5344CB8AC3E}">
        <p14:creationId xmlns:p14="http://schemas.microsoft.com/office/powerpoint/2010/main" val="3525138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두개의</a:t>
            </a:r>
            <a:r>
              <a:rPr lang="ko-KR" altLang="en-US" dirty="0"/>
              <a:t> 배열을 주면 </a:t>
            </a:r>
            <a:r>
              <a:rPr lang="ko-KR" altLang="en-US" dirty="0" err="1"/>
              <a:t>첫번째</a:t>
            </a:r>
            <a:r>
              <a:rPr lang="ko-KR" altLang="en-US" dirty="0"/>
              <a:t> 배열은 행</a:t>
            </a:r>
            <a:r>
              <a:rPr lang="en-US" altLang="ko-KR" dirty="0"/>
              <a:t>, </a:t>
            </a:r>
            <a:r>
              <a:rPr lang="ko-KR" altLang="en-US" dirty="0" err="1"/>
              <a:t>두번째</a:t>
            </a:r>
            <a:r>
              <a:rPr lang="ko-KR" altLang="en-US" dirty="0"/>
              <a:t> 배열은 열로 순서쌍을 구성해서 값을 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순서쌍 </a:t>
            </a:r>
            <a:r>
              <a:rPr lang="ko-KR" altLang="en-US" dirty="0" err="1"/>
              <a:t>처리후</a:t>
            </a:r>
            <a:r>
              <a:rPr lang="ko-KR" altLang="en-US" dirty="0"/>
              <a:t> 원소만 추출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2104"/>
            <a:ext cx="3816424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86404"/>
            <a:ext cx="2819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155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배열추출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43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첫번째</a:t>
            </a:r>
            <a:r>
              <a:rPr lang="ko-KR" altLang="en-US" dirty="0"/>
              <a:t> 배열은 행을 처리 </a:t>
            </a:r>
            <a:r>
              <a:rPr lang="ko-KR" altLang="en-US" dirty="0" err="1"/>
              <a:t>두번째</a:t>
            </a:r>
            <a:r>
              <a:rPr lang="ko-KR" altLang="en-US" dirty="0"/>
              <a:t> 배열은 열을 처리해서 </a:t>
            </a:r>
            <a:r>
              <a:rPr lang="ko-KR" altLang="en-US" dirty="0" err="1"/>
              <a:t>행과열로</a:t>
            </a:r>
            <a:r>
              <a:rPr lang="ko-KR" altLang="en-US" dirty="0"/>
              <a:t> 구성된 배열 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열로 구성된 배열 추출</a:t>
            </a: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79862"/>
            <a:ext cx="2895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5744"/>
            <a:ext cx="30003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8111" y="32129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400" b="1" u="sng" dirty="0" err="1"/>
              <a:t>np.ix</a:t>
            </a:r>
            <a:r>
              <a:rPr lang="en-US" altLang="ko-KR" sz="1400" b="1" u="sng" dirty="0"/>
              <a:t>_</a:t>
            </a:r>
            <a:r>
              <a:rPr lang="ko-KR" altLang="en-US" sz="1400" b="1" u="sng" dirty="0"/>
              <a:t>함수를 이용</a:t>
            </a:r>
          </a:p>
        </p:txBody>
      </p:sp>
    </p:spTree>
    <p:extLst>
      <p:ext uri="{BB962C8B-B14F-4D97-AF65-F5344CB8AC3E}">
        <p14:creationId xmlns:p14="http://schemas.microsoft.com/office/powerpoint/2010/main" val="14987718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표현식</a:t>
            </a:r>
            <a:r>
              <a:rPr lang="ko-KR" altLang="en-US" dirty="0"/>
              <a:t> 사용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0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데이터를 관리하고 </a:t>
            </a:r>
            <a:r>
              <a:rPr lang="en-US" altLang="ko-KR" dirty="0"/>
              <a:t>data-type</a:t>
            </a:r>
            <a:r>
              <a:rPr lang="ko-KR" altLang="en-US" dirty="0"/>
              <a:t>은 실제 데이터들의 값을 관리하며</a:t>
            </a:r>
            <a:r>
              <a:rPr lang="en-US" altLang="ko-KR" dirty="0"/>
              <a:t>, array scalar</a:t>
            </a:r>
            <a:r>
              <a:rPr lang="ko-KR" altLang="en-US" dirty="0"/>
              <a:t>는 위치를 관리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7458"/>
            <a:ext cx="39604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81486"/>
            <a:ext cx="388843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714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배열에 </a:t>
            </a:r>
            <a:r>
              <a:rPr lang="ko-KR" altLang="en-US" dirty="0" err="1"/>
              <a:t>직적</a:t>
            </a:r>
            <a:r>
              <a:rPr lang="ko-KR" altLang="en-US" dirty="0"/>
              <a:t> 비교연산 수식을 제공해서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표현식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비교 연산</a:t>
            </a:r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2857500" cy="2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63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배열의 각 원소가 </a:t>
            </a:r>
            <a:r>
              <a:rPr lang="en-US" altLang="ko-KR" dirty="0"/>
              <a:t>3</a:t>
            </a:r>
            <a:r>
              <a:rPr lang="ko-KR" altLang="en-US" dirty="0"/>
              <a:t>으로 </a:t>
            </a:r>
            <a:r>
              <a:rPr lang="ko-KR" altLang="en-US" dirty="0" err="1"/>
              <a:t>나누었을때</a:t>
            </a:r>
            <a:r>
              <a:rPr lang="ko-KR" altLang="en-US" dirty="0"/>
              <a:t> 나머지가 </a:t>
            </a:r>
            <a:r>
              <a:rPr lang="en-US" altLang="ko-KR" dirty="0"/>
              <a:t>0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아닌 경우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표현식</a:t>
            </a:r>
            <a:r>
              <a:rPr lang="ko-KR" altLang="en-US" dirty="0"/>
              <a:t>  </a:t>
            </a:r>
            <a:r>
              <a:rPr lang="en-US" altLang="ko-KR" dirty="0"/>
              <a:t>: </a:t>
            </a:r>
            <a:r>
              <a:rPr lang="ko-KR" altLang="en-US" dirty="0"/>
              <a:t>산출 </a:t>
            </a:r>
            <a:r>
              <a:rPr lang="en-US" altLang="ko-KR" dirty="0"/>
              <a:t>+ </a:t>
            </a:r>
            <a:r>
              <a:rPr lang="ko-KR" altLang="en-US" dirty="0"/>
              <a:t>비교 연산</a:t>
            </a:r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789040"/>
            <a:ext cx="2819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117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배열 내의 원소가 </a:t>
            </a:r>
            <a:r>
              <a:rPr lang="en-US" altLang="ko-KR" dirty="0"/>
              <a:t>nonzero</a:t>
            </a:r>
            <a:r>
              <a:rPr lang="ko-KR" altLang="en-US" dirty="0"/>
              <a:t>인 것을 식별하기 위해 </a:t>
            </a:r>
            <a:r>
              <a:rPr lang="en-US" altLang="ko-KR" dirty="0"/>
              <a:t>nonzero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33051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577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Matrix 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91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29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다차원 배열을 생성하지만 </a:t>
            </a:r>
            <a:r>
              <a:rPr lang="en-US" altLang="ko-KR" dirty="0"/>
              <a:t>matrix</a:t>
            </a:r>
            <a:r>
              <a:rPr lang="ko-KR" altLang="en-US" dirty="0"/>
              <a:t>는 </a:t>
            </a:r>
            <a:r>
              <a:rPr lang="en-US" altLang="ko-KR" dirty="0"/>
              <a:t>MATLAB </a:t>
            </a:r>
            <a:r>
              <a:rPr lang="ko-KR" altLang="en-US" dirty="0"/>
              <a:t>기능을 지원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8469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다차원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 차원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* </a:t>
                      </a:r>
                      <a:r>
                        <a:rPr lang="ko-KR" altLang="en-US" dirty="0"/>
                        <a:t>연산자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551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Matrix</a:t>
            </a:r>
            <a:r>
              <a:rPr lang="ko-KR" altLang="en-US" dirty="0"/>
              <a:t>는 </a:t>
            </a:r>
            <a:r>
              <a:rPr lang="en-US" altLang="ko-KR" dirty="0"/>
              <a:t>dot/* </a:t>
            </a:r>
            <a:r>
              <a:rPr lang="ko-KR" altLang="en-US" dirty="0"/>
              <a:t>처리가 동일</a:t>
            </a:r>
            <a:r>
              <a:rPr lang="en-US" altLang="ko-KR" dirty="0"/>
              <a:t>, </a:t>
            </a:r>
            <a:r>
              <a:rPr lang="en-US" altLang="ko-KR" dirty="0" err="1"/>
              <a:t>ndarry</a:t>
            </a:r>
            <a:r>
              <a:rPr lang="ko-KR" altLang="en-US" dirty="0"/>
              <a:t>는 </a:t>
            </a:r>
            <a:r>
              <a:rPr lang="en-US" altLang="ko-KR" dirty="0"/>
              <a:t>*/multiply</a:t>
            </a:r>
            <a:r>
              <a:rPr lang="ko-KR" altLang="en-US" dirty="0"/>
              <a:t>가 동일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연산 비교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268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Matrix </a:t>
            </a:r>
            <a:r>
              <a:rPr lang="ko-KR" altLang="en-US" dirty="0"/>
              <a:t>덧셈</a:t>
            </a:r>
            <a:r>
              <a:rPr lang="en-US" altLang="ko-KR" dirty="0"/>
              <a:t>/</a:t>
            </a:r>
            <a:r>
              <a:rPr lang="ko-KR" altLang="en-US" dirty="0"/>
              <a:t>뺄셈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62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행렬 덧셈은 </a:t>
            </a:r>
            <a:r>
              <a:rPr lang="en-US" altLang="ko-KR" dirty="0"/>
              <a:t>A </a:t>
            </a:r>
            <a:r>
              <a:rPr lang="ko-KR" altLang="en-US" dirty="0"/>
              <a:t>열과 </a:t>
            </a:r>
            <a:r>
              <a:rPr lang="en-US" altLang="ko-KR" dirty="0"/>
              <a:t>B</a:t>
            </a:r>
            <a:r>
              <a:rPr lang="ko-KR" altLang="en-US" dirty="0"/>
              <a:t>의 행과 열이 같으면 덧셈과 뺄셈을 처리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/>
              <a:t>덧셈</a:t>
            </a:r>
            <a:r>
              <a:rPr lang="en-US" altLang="ko-KR" dirty="0"/>
              <a:t>/</a:t>
            </a:r>
            <a:r>
              <a:rPr lang="ko-KR" altLang="en-US" dirty="0"/>
              <a:t>뺄셈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959338"/>
            <a:ext cx="3384376" cy="32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5" y="3573531"/>
            <a:ext cx="2695575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A+B=\begin{pmatrix} a_{11}+b_{11} &amp; a_{12}+b_{12} \\ a_{21}+b_{21} &amp; a_{22}+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62" y="4718287"/>
            <a:ext cx="2552700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-B=\begin{pmatrix} a_{11}-b_{11} &amp; a_{12}-b_{12} \\ a_{21}-b_{21} &amp; a_{22}-b_{22} \end{pmatrix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5" y="5366359"/>
            <a:ext cx="2562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289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791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Matrix</a:t>
            </a:r>
            <a:r>
              <a:rPr lang="ko-KR" altLang="en-US" dirty="0"/>
              <a:t>에 대한 곱셈과 나눗셈도 각 </a:t>
            </a:r>
            <a:r>
              <a:rPr lang="ko-KR" altLang="en-US" dirty="0" err="1"/>
              <a:t>원소별로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/>
              <a:t>곱셈</a:t>
            </a:r>
            <a:r>
              <a:rPr lang="en-US" altLang="ko-KR" dirty="0"/>
              <a:t>/</a:t>
            </a:r>
            <a:r>
              <a:rPr lang="ko-KR" altLang="en-US" dirty="0"/>
              <a:t>나눗셈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2476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42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ndarray</a:t>
            </a:r>
            <a:r>
              <a:rPr lang="ko-KR" altLang="en-US" dirty="0"/>
              <a:t>는 각 </a:t>
            </a:r>
            <a:r>
              <a:rPr lang="ko-KR" altLang="en-US" dirty="0" err="1"/>
              <a:t>원소별로</a:t>
            </a:r>
            <a:r>
              <a:rPr lang="ko-KR" altLang="en-US" dirty="0"/>
              <a:t> 동일한 데이터 타입으로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타입 부여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5172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7585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1601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0152" y="281072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], </a:t>
            </a:r>
            <a:r>
              <a:rPr lang="en-US" altLang="ko-KR" sz="2800" dirty="0" err="1"/>
              <a:t>dtype</a:t>
            </a:r>
            <a:r>
              <a:rPr lang="en-US" altLang="ko-KR" sz="2800" dirty="0"/>
              <a:t> 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987824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55976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,</a:t>
            </a:r>
            <a:endParaRPr lang="ko-KR" altLang="en-US" sz="2800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645024"/>
            <a:ext cx="4824536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8956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Matrix dot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45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행렬 곱셈은 </a:t>
            </a:r>
            <a:r>
              <a:rPr lang="en-US" altLang="ko-KR" dirty="0"/>
              <a:t>A </a:t>
            </a:r>
            <a:r>
              <a:rPr lang="ko-KR" altLang="en-US" dirty="0"/>
              <a:t>열과 </a:t>
            </a:r>
            <a:r>
              <a:rPr lang="en-US" altLang="ko-KR" dirty="0"/>
              <a:t>B</a:t>
            </a:r>
            <a:r>
              <a:rPr lang="ko-KR" altLang="en-US" dirty="0"/>
              <a:t>의 행이 같으면 </a:t>
            </a:r>
            <a:r>
              <a:rPr lang="en-US" altLang="ko-KR" dirty="0"/>
              <a:t>A </a:t>
            </a:r>
            <a:r>
              <a:rPr lang="ko-KR" altLang="en-US" dirty="0"/>
              <a:t>행과 </a:t>
            </a:r>
            <a:r>
              <a:rPr lang="en-US" altLang="ko-KR" dirty="0"/>
              <a:t>B</a:t>
            </a:r>
            <a:r>
              <a:rPr lang="ko-KR" altLang="en-US" dirty="0"/>
              <a:t>의 열로 계산처리 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dot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46932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39652" y="60749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A(m*k)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60840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B(k*n)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03948" y="4181288"/>
            <a:ext cx="972108" cy="159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28184" y="4401504"/>
            <a:ext cx="93610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56" y="60517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C(m*n)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47573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8293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pic>
        <p:nvPicPr>
          <p:cNvPr id="15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96798"/>
            <a:ext cx="3675349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63" y="2852936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1093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행렬</a:t>
            </a:r>
            <a:r>
              <a:rPr lang="en-US" altLang="ko-KR" dirty="0"/>
              <a:t>(2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과 행렬</a:t>
            </a:r>
            <a:r>
              <a:rPr lang="en-US" altLang="ko-KR" dirty="0"/>
              <a:t>(2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을 곱하면 결과는 </a:t>
            </a:r>
            <a:r>
              <a:rPr lang="en-US" altLang="ko-KR" dirty="0"/>
              <a:t>2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열의 행렬로 처리하고 </a:t>
            </a:r>
            <a:r>
              <a:rPr lang="en-US" altLang="ko-KR" dirty="0" err="1"/>
              <a:t>ndarray</a:t>
            </a:r>
            <a:r>
              <a:rPr lang="ko-KR" altLang="en-US" dirty="0"/>
              <a:t>타입으로 리턴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/>
              <a:t>ndarray</a:t>
            </a:r>
            <a:endParaRPr lang="ko-KR" altLang="en-US" dirty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87012"/>
            <a:ext cx="259228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247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를 행렬 연산하고 </a:t>
            </a:r>
            <a:r>
              <a:rPr lang="en-US" altLang="ko-KR" dirty="0"/>
              <a:t>(4,1) </a:t>
            </a:r>
            <a:r>
              <a:rPr lang="ko-KR" altLang="en-US" dirty="0"/>
              <a:t>배열로 만들고 </a:t>
            </a:r>
            <a:r>
              <a:rPr lang="en-US" altLang="ko-KR" dirty="0"/>
              <a:t>100</a:t>
            </a:r>
            <a:r>
              <a:rPr lang="ko-KR" altLang="en-US" dirty="0"/>
              <a:t>으로 나눠서 결과값 출력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/>
              <a:t>ndarray</a:t>
            </a:r>
            <a:r>
              <a:rPr lang="en-US" altLang="ko-KR" dirty="0"/>
              <a:t> (4,3)*(3,1)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2924944"/>
            <a:ext cx="590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345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Dot </a:t>
            </a:r>
            <a:r>
              <a:rPr lang="ko-KR" altLang="en-US" dirty="0"/>
              <a:t>함수 호출과 동일하게 처리됨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r>
              <a:rPr lang="ko-KR" altLang="en-US" dirty="0"/>
              <a:t>타입 </a:t>
            </a:r>
            <a:r>
              <a:rPr lang="en-US" altLang="ko-KR" dirty="0"/>
              <a:t>: </a:t>
            </a:r>
            <a:r>
              <a:rPr lang="ko-KR" altLang="en-US" dirty="0"/>
              <a:t>연산</a:t>
            </a:r>
            <a:r>
              <a:rPr lang="en-US" altLang="ko-KR" dirty="0"/>
              <a:t>(*)</a:t>
            </a:r>
            <a:r>
              <a:rPr lang="ko-KR" altLang="en-US" dirty="0"/>
              <a:t>은 </a:t>
            </a:r>
            <a:r>
              <a:rPr lang="en-US" altLang="ko-KR" dirty="0"/>
              <a:t>dot</a:t>
            </a:r>
            <a:r>
              <a:rPr lang="ko-KR" altLang="en-US" dirty="0"/>
              <a:t>연산</a:t>
            </a:r>
          </a:p>
        </p:txBody>
      </p:sp>
      <p:pic>
        <p:nvPicPr>
          <p:cNvPr id="2050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2880320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34" y="2929408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76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8912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Matrix </a:t>
            </a:r>
            <a:r>
              <a:rPr lang="ko-KR" altLang="en-US" dirty="0"/>
              <a:t>타입과 </a:t>
            </a:r>
            <a:r>
              <a:rPr lang="en-US" altLang="ko-KR" dirty="0" err="1"/>
              <a:t>ndarray</a:t>
            </a:r>
            <a:r>
              <a:rPr lang="ko-KR" altLang="en-US" dirty="0"/>
              <a:t>간의 연산을 할 경우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타입을 </a:t>
            </a:r>
            <a:r>
              <a:rPr lang="en-US" altLang="ko-KR" dirty="0"/>
              <a:t>matrix </a:t>
            </a:r>
            <a:r>
              <a:rPr lang="ko-KR" altLang="en-US" dirty="0"/>
              <a:t>타입으로 전환 후 연산처리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/>
              <a:t>연산</a:t>
            </a:r>
            <a:r>
              <a:rPr lang="en-US" altLang="ko-KR" dirty="0"/>
              <a:t>(*) : </a:t>
            </a:r>
            <a:r>
              <a:rPr lang="en-US" altLang="ko-KR" dirty="0" err="1"/>
              <a:t>asmatrix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3501008"/>
            <a:ext cx="3495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158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Numpy</a:t>
            </a:r>
            <a:r>
              <a:rPr lang="ko-KR" altLang="en-US" dirty="0"/>
              <a:t> </a:t>
            </a:r>
            <a:r>
              <a:rPr lang="en-US" altLang="ko-KR" dirty="0" err="1"/>
              <a:t>Dtype</a:t>
            </a:r>
            <a:r>
              <a:rPr lang="en-US" altLang="ko-KR" dirty="0"/>
              <a:t> 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550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class </a:t>
            </a: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229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메모리 처리 방식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250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not-relevant),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Byte </a:t>
            </a:r>
            <a:r>
              <a:rPr lang="ko-KR" altLang="en-US" dirty="0"/>
              <a:t>메모리 저장방식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&lt;: little-endian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4293096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&gt;: big-endian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539498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|: not-relevant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28498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최하위 비트</a:t>
            </a:r>
            <a:r>
              <a:rPr lang="en-US" altLang="ko-KR" sz="1200" dirty="0"/>
              <a:t>(LSB)</a:t>
            </a:r>
            <a:r>
              <a:rPr lang="ko-KR" altLang="en-US" sz="1200" dirty="0"/>
              <a:t>부터 부호화되어 저장된다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</a:t>
            </a:r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</a:t>
            </a:r>
            <a:r>
              <a:rPr lang="en-US" altLang="ko-KR" sz="1200" dirty="0"/>
              <a:t>0011</a:t>
            </a:r>
            <a:r>
              <a:rPr lang="ko-KR" altLang="en-US" sz="1200" dirty="0"/>
              <a:t>로 각각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4393354"/>
            <a:ext cx="471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방식은 데이터의 최상위 비트가 가장 높은 주소에 저장되므로 그냥 보기에는 역으로 보인다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최상위 비트</a:t>
            </a:r>
            <a:r>
              <a:rPr lang="en-US" altLang="ko-KR" sz="1200" dirty="0"/>
              <a:t>(MSB)</a:t>
            </a:r>
            <a:r>
              <a:rPr lang="ko-KR" altLang="en-US" sz="1200" dirty="0"/>
              <a:t>부터 부호화되어 저장되며 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빅 엔디안은 </a:t>
            </a:r>
            <a:r>
              <a:rPr lang="en-US" altLang="ko-KR" sz="1200" dirty="0"/>
              <a:t>1100</a:t>
            </a:r>
            <a:r>
              <a:rPr lang="ko-KR" altLang="en-US" sz="1200" dirty="0"/>
              <a:t>으로 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35" y="5659820"/>
            <a:ext cx="47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문자를 저장할 때 사용 </a:t>
            </a:r>
            <a:r>
              <a:rPr lang="en-US" altLang="ko-KR" sz="1200" dirty="0"/>
              <a:t>endian</a:t>
            </a:r>
            <a:r>
              <a:rPr lang="ko-KR" altLang="en-US" sz="1200" dirty="0"/>
              <a:t>가 상관없이 처리</a:t>
            </a:r>
          </a:p>
        </p:txBody>
      </p:sp>
    </p:spTree>
    <p:extLst>
      <p:ext uri="{BB962C8B-B14F-4D97-AF65-F5344CB8AC3E}">
        <p14:creationId xmlns:p14="http://schemas.microsoft.com/office/powerpoint/2010/main" val="166019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numpy.array</a:t>
            </a:r>
            <a:r>
              <a:rPr lang="en-US" altLang="ko-KR" dirty="0"/>
              <a:t> </a:t>
            </a:r>
            <a:r>
              <a:rPr lang="ko-KR" altLang="en-US" dirty="0"/>
              <a:t>생성시 </a:t>
            </a:r>
            <a:r>
              <a:rPr lang="ko-KR" altLang="en-US" dirty="0" err="1"/>
              <a:t>단일값</a:t>
            </a:r>
            <a:r>
              <a:rPr lang="en-US" altLang="ko-KR" dirty="0"/>
              <a:t>(scalar value)</a:t>
            </a:r>
            <a:r>
              <a:rPr lang="ko-KR" altLang="en-US" dirty="0"/>
              <a:t>를 넣으면 </a:t>
            </a:r>
            <a:r>
              <a:rPr lang="en-US" altLang="ko-KR" dirty="0" err="1"/>
              <a:t>arrary</a:t>
            </a:r>
            <a:r>
              <a:rPr lang="en-US" altLang="ko-KR" dirty="0"/>
              <a:t> </a:t>
            </a:r>
            <a:r>
              <a:rPr lang="ko-KR" altLang="en-US" dirty="0"/>
              <a:t>타입이 아니 일반 타입을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차원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Row : </a:t>
            </a:r>
            <a:r>
              <a:rPr lang="ko-KR" altLang="en-US" dirty="0"/>
              <a:t>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Column: </a:t>
            </a:r>
            <a:r>
              <a:rPr lang="ko-KR" altLang="en-US" dirty="0"/>
              <a:t>열</a:t>
            </a:r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924944"/>
            <a:ext cx="462920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559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err="1"/>
              <a:t>itemsize</a:t>
            </a:r>
            <a:r>
              <a:rPr lang="en-US" altLang="ko-KR" sz="2800" dirty="0"/>
              <a:t> </a:t>
            </a:r>
            <a:r>
              <a:rPr lang="ko-KR" altLang="en-US" sz="2800" dirty="0" err="1"/>
              <a:t>메소드는</a:t>
            </a:r>
            <a:r>
              <a:rPr lang="ko-KR" altLang="en-US" sz="2800" dirty="0"/>
              <a:t> 저장되는 메모리의 크기이며 </a:t>
            </a:r>
            <a:r>
              <a:rPr lang="en-US" altLang="ko-KR" sz="2800" dirty="0"/>
              <a:t>little-endian</a:t>
            </a:r>
            <a:r>
              <a:rPr lang="ko-KR" altLang="en-US" sz="2800" dirty="0"/>
              <a:t>은 좌측</a:t>
            </a:r>
            <a:r>
              <a:rPr lang="en-US" altLang="ko-KR" sz="2800" dirty="0"/>
              <a:t>, big-endian</a:t>
            </a:r>
            <a:r>
              <a:rPr lang="ko-KR" altLang="en-US" sz="2800" dirty="0"/>
              <a:t>은 우측부터 저장</a:t>
            </a:r>
            <a:endParaRPr lang="en-US" altLang="ko-KR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Little-endian/big-endian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38533"/>
            <a:ext cx="3744416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675529"/>
            <a:ext cx="33021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303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endian</a:t>
            </a:r>
            <a:r>
              <a:rPr lang="ko-KR" altLang="en-US" sz="2800" dirty="0"/>
              <a:t>에 상관없이 문자를 저장할때 제일 왼쪽부터 저장됨</a:t>
            </a:r>
            <a:endParaRPr lang="en-US" altLang="ko-KR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not-relevant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04" y="3789040"/>
            <a:ext cx="3848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0149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데이터 타입 이해하기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24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925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</a:t>
            </a:r>
            <a:r>
              <a:rPr lang="ko-KR" altLang="en-US" sz="2800" dirty="0"/>
              <a:t>와 연계처리하여 데이터 타입 지정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array-protocol type string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53923"/>
              </p:ext>
            </p:extLst>
          </p:nvPr>
        </p:nvGraphicFramePr>
        <p:xfrm>
          <a:off x="971600" y="2780928"/>
          <a:ext cx="7344816" cy="3386501"/>
        </p:xfrm>
        <a:graphic>
          <a:graphicData uri="http://schemas.openxmlformats.org/drawingml/2006/table">
            <a:tbl>
              <a:tblPr/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기본 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‘t’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Bit field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'b'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boolean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(signed)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unsigned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'f'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floating-point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'c'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complex-floating 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'O'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(Python) objects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'S', 'a'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(byte-)string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Unicode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'V'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raw data (void)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0807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/>
              <a:t>타입 매칭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타입과 매칭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67443"/>
              </p:ext>
            </p:extLst>
          </p:nvPr>
        </p:nvGraphicFramePr>
        <p:xfrm>
          <a:off x="971600" y="2780928"/>
          <a:ext cx="7344817" cy="3489609"/>
        </p:xfrm>
        <a:graphic>
          <a:graphicData uri="http://schemas.openxmlformats.org/drawingml/2006/table">
            <a:tbl>
              <a:tblPr/>
              <a:tblGrid>
                <a:gridCol w="171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0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Ndarray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ko-KR" altLang="en-US" sz="1400" baseline="0" dirty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int8, uint8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i1,u1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aseline="0" dirty="0">
                          <a:effectLst/>
                        </a:rPr>
                        <a:t> </a:t>
                      </a:r>
                      <a:r>
                        <a:rPr lang="en-US" altLang="ko-KR" sz="1200" baseline="0" dirty="0">
                          <a:effectLst/>
                        </a:rPr>
                        <a:t>1byites 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int16, uint16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i2,u2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>
                          <a:effectLst/>
                        </a:rPr>
                        <a:t> 2byites  </a:t>
                      </a:r>
                      <a:r>
                        <a:rPr lang="ko-KR" altLang="en-US" sz="1200" baseline="0" dirty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int32, uint32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i4,u4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>
                          <a:effectLst/>
                        </a:rPr>
                        <a:t> 4byites  </a:t>
                      </a:r>
                      <a:r>
                        <a:rPr lang="ko-KR" altLang="en-US" sz="1200" baseline="0" dirty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int64, uint64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i8,u8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>
                          <a:effectLst/>
                        </a:rPr>
                        <a:t> 8byites  </a:t>
                      </a:r>
                      <a:r>
                        <a:rPr lang="ko-KR" altLang="en-US" sz="1200" baseline="0" dirty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float16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반정밀도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float32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f4, f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단정밀도 부동소수점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en-US" altLang="ko-KR" sz="1200" dirty="0">
                          <a:effectLst/>
                        </a:rPr>
                        <a:t>C</a:t>
                      </a:r>
                      <a:r>
                        <a:rPr lang="ko-KR" altLang="en-US" sz="1200" dirty="0">
                          <a:effectLst/>
                        </a:rPr>
                        <a:t>언어의 </a:t>
                      </a:r>
                      <a:r>
                        <a:rPr lang="en-US" altLang="ko-KR" sz="1200" dirty="0">
                          <a:effectLst/>
                        </a:rPr>
                        <a:t>float</a:t>
                      </a:r>
                      <a:r>
                        <a:rPr lang="ko-KR" altLang="en-US" sz="1200" dirty="0">
                          <a:effectLst/>
                        </a:rPr>
                        <a:t>형 호환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float64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f8, d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배정밀도 부동소수점</a:t>
                      </a:r>
                      <a:r>
                        <a:rPr lang="en-US" altLang="ko-KR" sz="1200" baseline="0" dirty="0">
                          <a:effectLst/>
                        </a:rPr>
                        <a:t>,</a:t>
                      </a:r>
                      <a:r>
                        <a:rPr lang="ko-KR" altLang="en-US" sz="1200" baseline="0" dirty="0">
                          <a:effectLst/>
                        </a:rPr>
                        <a:t> </a:t>
                      </a:r>
                      <a:r>
                        <a:rPr lang="en-US" altLang="ko-KR" sz="1200" baseline="0" dirty="0">
                          <a:effectLst/>
                        </a:rPr>
                        <a:t>C</a:t>
                      </a:r>
                      <a:r>
                        <a:rPr lang="ko-KR" altLang="en-US" sz="1200" baseline="0" dirty="0">
                          <a:effectLst/>
                        </a:rPr>
                        <a:t>언어의 </a:t>
                      </a:r>
                      <a:r>
                        <a:rPr lang="en-US" altLang="ko-KR" sz="1200" baseline="0" dirty="0">
                          <a:effectLst/>
                        </a:rPr>
                        <a:t>double, Python</a:t>
                      </a:r>
                      <a:r>
                        <a:rPr lang="ko-KR" altLang="en-US" sz="1200" baseline="0" dirty="0">
                          <a:effectLst/>
                        </a:rPr>
                        <a:t>의 </a:t>
                      </a:r>
                      <a:r>
                        <a:rPr lang="en-US" altLang="ko-KR" sz="1200" baseline="0" dirty="0">
                          <a:effectLst/>
                        </a:rPr>
                        <a:t>float</a:t>
                      </a:r>
                      <a:r>
                        <a:rPr lang="ko-KR" altLang="en-US" sz="1200" baseline="0" dirty="0">
                          <a:effectLst/>
                        </a:rPr>
                        <a:t>객체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float128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f16, 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 확장 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complex64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altLang="ko-KR" sz="1200" baseline="0" dirty="0">
                          <a:effectLst/>
                        </a:rPr>
                        <a:t>32</a:t>
                      </a:r>
                      <a:r>
                        <a:rPr lang="ko-KR" altLang="en-US" sz="1200" baseline="0" dirty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>
                          <a:effectLst/>
                        </a:rPr>
                        <a:t>2</a:t>
                      </a:r>
                      <a:r>
                        <a:rPr lang="ko-KR" altLang="en-US" sz="1200" baseline="0" dirty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complex</a:t>
                      </a:r>
                      <a:r>
                        <a:rPr lang="en-US" altLang="ko-KR" sz="1200" dirty="0">
                          <a:effectLst/>
                        </a:rPr>
                        <a:t>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altLang="ko-KR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altLang="ko-KR" sz="1200" baseline="0" dirty="0">
                          <a:effectLst/>
                        </a:rPr>
                        <a:t>64</a:t>
                      </a:r>
                      <a:r>
                        <a:rPr lang="ko-KR" altLang="en-US" sz="1200" baseline="0" dirty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>
                          <a:effectLst/>
                        </a:rPr>
                        <a:t>2</a:t>
                      </a:r>
                      <a:r>
                        <a:rPr lang="ko-KR" altLang="en-US" sz="1200" baseline="0" dirty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5392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/>
              <a:t>타입 매칭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타입과 매칭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23634"/>
              </p:ext>
            </p:extLst>
          </p:nvPr>
        </p:nvGraphicFramePr>
        <p:xfrm>
          <a:off x="971600" y="2780928"/>
          <a:ext cx="7344817" cy="2014801"/>
        </p:xfrm>
        <a:graphic>
          <a:graphicData uri="http://schemas.openxmlformats.org/drawingml/2006/table">
            <a:tbl>
              <a:tblPr/>
              <a:tblGrid>
                <a:gridCol w="171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0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Ndarray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ko-KR" altLang="en-US" sz="1400" baseline="0" dirty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complex</a:t>
                      </a:r>
                      <a:r>
                        <a:rPr lang="en-US" altLang="ko-KR" sz="1200" dirty="0">
                          <a:effectLst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altLang="ko-KR" sz="1200" dirty="0">
                          <a:effectLst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altLang="ko-KR" sz="1200" baseline="0" dirty="0">
                          <a:effectLst/>
                        </a:rPr>
                        <a:t>128</a:t>
                      </a:r>
                      <a:r>
                        <a:rPr lang="ko-KR" altLang="en-US" sz="1200" baseline="0" dirty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>
                          <a:effectLst/>
                        </a:rPr>
                        <a:t>2</a:t>
                      </a:r>
                      <a:r>
                        <a:rPr lang="ko-KR" altLang="en-US" sz="1200" baseline="0" dirty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effectLst/>
                        </a:rPr>
                        <a:t>bool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?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>
                          <a:effectLst/>
                        </a:rPr>
                        <a:t> True, False</a:t>
                      </a:r>
                      <a:r>
                        <a:rPr lang="ko-KR" altLang="en-US" sz="1200" baseline="0" dirty="0">
                          <a:effectLst/>
                        </a:rPr>
                        <a:t> 값을 저장하는 불리언 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object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O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파이썬 객체형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string_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고정길이 문자열형</a:t>
                      </a:r>
                      <a:r>
                        <a:rPr lang="en-US" altLang="ko-KR" sz="1200" baseline="0" dirty="0">
                          <a:effectLst/>
                        </a:rPr>
                        <a:t>-</a:t>
                      </a:r>
                      <a:r>
                        <a:rPr lang="ko-KR" altLang="en-US" sz="1200" baseline="0" dirty="0">
                          <a:effectLst/>
                        </a:rPr>
                        <a:t>각 글자는 </a:t>
                      </a:r>
                      <a:r>
                        <a:rPr lang="en-US" altLang="ko-KR" sz="1200" baseline="0" dirty="0">
                          <a:effectLst/>
                        </a:rPr>
                        <a:t>1</a:t>
                      </a:r>
                      <a:r>
                        <a:rPr lang="ko-KR" altLang="en-US" sz="1200" baseline="0" dirty="0">
                          <a:effectLst/>
                        </a:rPr>
                        <a:t>바이트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unicode</a:t>
                      </a:r>
                      <a:r>
                        <a:rPr lang="en-US" sz="1200" dirty="0">
                          <a:effectLst/>
                        </a:rPr>
                        <a:t>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U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고정길이 유니코드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1414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비교연산 결과가 </a:t>
            </a:r>
            <a:r>
              <a:rPr lang="en-US" altLang="ko-KR" dirty="0" err="1"/>
              <a:t>bool</a:t>
            </a:r>
            <a:r>
              <a:rPr lang="en-US" altLang="ko-KR" dirty="0"/>
              <a:t> </a:t>
            </a:r>
            <a:r>
              <a:rPr lang="ko-KR" altLang="en-US" dirty="0"/>
              <a:t>타입</a:t>
            </a:r>
            <a:r>
              <a:rPr lang="en-US" altLang="ko-KR" dirty="0"/>
              <a:t>, float </a:t>
            </a:r>
            <a:r>
              <a:rPr lang="ko-KR" altLang="en-US" dirty="0"/>
              <a:t>타입을 </a:t>
            </a:r>
            <a:r>
              <a:rPr lang="en-US" altLang="ko-KR" dirty="0" err="1"/>
              <a:t>astype</a:t>
            </a:r>
            <a:r>
              <a:rPr lang="en-US" altLang="ko-KR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타입을 전환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bool</a:t>
            </a:r>
            <a:r>
              <a:rPr lang="en-US" altLang="ko-KR" dirty="0"/>
              <a:t>-&gt; </a:t>
            </a:r>
            <a:r>
              <a:rPr lang="en-US" altLang="ko-KR" dirty="0" err="1"/>
              <a:t>int</a:t>
            </a:r>
            <a:r>
              <a:rPr lang="en-US" altLang="ko-KR" dirty="0"/>
              <a:t>, float-&gt;</a:t>
            </a:r>
            <a:r>
              <a:rPr lang="en-US" altLang="ko-KR" dirty="0" err="1"/>
              <a:t>int</a:t>
            </a:r>
            <a:r>
              <a:rPr lang="ko-KR" altLang="en-US" dirty="0"/>
              <a:t>로 전환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" y="3068960"/>
            <a:ext cx="297017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21410"/>
            <a:ext cx="34766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923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내의 데이터 타입은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 err="1"/>
              <a:t>생성자로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/float/ </a:t>
            </a:r>
            <a:r>
              <a:rPr lang="en-US" altLang="ko-KR" dirty="0" err="1"/>
              <a:t>bool</a:t>
            </a:r>
            <a:r>
              <a:rPr lang="en-US" altLang="ko-KR" dirty="0"/>
              <a:t>_ </a:t>
            </a:r>
            <a:r>
              <a:rPr lang="ko-KR" altLang="en-US" dirty="0"/>
              <a:t>생성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24820"/>
            <a:ext cx="2190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24820"/>
            <a:ext cx="3724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4847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numpy.dtype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021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numpy.dtype</a:t>
            </a:r>
            <a:r>
              <a:rPr lang="ko-KR" altLang="en-US" dirty="0"/>
              <a:t>은 </a:t>
            </a:r>
            <a:r>
              <a:rPr lang="en-US" altLang="ko-KR" dirty="0" err="1"/>
              <a:t>ndarray</a:t>
            </a:r>
            <a:r>
              <a:rPr lang="ko-KR" altLang="en-US" dirty="0"/>
              <a:t>를 생성에 필요한 데이터</a:t>
            </a:r>
            <a:r>
              <a:rPr lang="en-US" altLang="ko-KR" dirty="0"/>
              <a:t> </a:t>
            </a:r>
            <a:r>
              <a:rPr lang="ko-KR" altLang="en-US" dirty="0"/>
              <a:t>타입을 정의하기 위한 클래스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numpy.dtype</a:t>
            </a:r>
            <a:r>
              <a:rPr lang="en-US" altLang="ko-KR" dirty="0"/>
              <a:t>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592" y="2708920"/>
            <a:ext cx="748883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numpy.dtype</a:t>
            </a:r>
            <a:r>
              <a:rPr lang="en-US" altLang="ko-KR" dirty="0">
                <a:solidFill>
                  <a:schemeClr val="tx1"/>
                </a:solidFill>
              </a:rPr>
              <a:t>(object, align=False, copy=False)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33056"/>
            <a:ext cx="30243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4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99380</TotalTime>
  <Words>9759</Words>
  <Application>Microsoft Office PowerPoint</Application>
  <PresentationFormat>화면 슬라이드 쇼(4:3)</PresentationFormat>
  <Paragraphs>2471</Paragraphs>
  <Slides>498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498</vt:i4>
      </vt:variant>
    </vt:vector>
  </HeadingPairs>
  <TitlesOfParts>
    <vt:vector size="512" baseType="lpstr">
      <vt:lpstr>Arial Unicode MS</vt:lpstr>
      <vt:lpstr>HY견명조</vt:lpstr>
      <vt:lpstr>굴림</vt:lpstr>
      <vt:lpstr>맑은 고딕</vt:lpstr>
      <vt:lpstr>Arial</vt:lpstr>
      <vt:lpstr>Cambria Math</vt:lpstr>
      <vt:lpstr>Courier New</vt:lpstr>
      <vt:lpstr>Georgia</vt:lpstr>
      <vt:lpstr>Times New Roman</vt:lpstr>
      <vt:lpstr>Verdana</vt:lpstr>
      <vt:lpstr>Wingdings</vt:lpstr>
      <vt:lpstr>고구려 벽화</vt:lpstr>
      <vt:lpstr>Equation</vt:lpstr>
      <vt:lpstr>수식</vt:lpstr>
      <vt:lpstr>Python  numpy, pandas 기초-1편</vt:lpstr>
      <vt:lpstr>1. Numpy  기초 2.Numpy dtype 클래스 3. Numpy 함수 4. 선형대수 기초 5.Matplotlib  기초 </vt:lpstr>
      <vt:lpstr>1. Numpy 기초</vt:lpstr>
      <vt:lpstr>NdArray 이해</vt:lpstr>
      <vt:lpstr> ndarray class</vt:lpstr>
      <vt:lpstr> ndarray vs. list 구조</vt:lpstr>
      <vt:lpstr> ndarray 구조</vt:lpstr>
      <vt:lpstr>데이터 타입 부여</vt:lpstr>
      <vt:lpstr>0차원</vt:lpstr>
      <vt:lpstr>1차원</vt:lpstr>
      <vt:lpstr> 2차원 배열</vt:lpstr>
      <vt:lpstr> 3차원</vt:lpstr>
      <vt:lpstr>할당은 참조만 전달</vt:lpstr>
      <vt:lpstr>벡터화 연산 : for문 미사용</vt:lpstr>
      <vt:lpstr>list와 ndarray 계산 성능</vt:lpstr>
      <vt:lpstr>Ndarray 속성 </vt:lpstr>
      <vt:lpstr> ndarray 생성 : 주요 변수 1</vt:lpstr>
      <vt:lpstr>ndarray 생성 : 주요 변수 2</vt:lpstr>
      <vt:lpstr>함수와 메소드가 이중 지원</vt:lpstr>
      <vt:lpstr>함수와 메소드 지원</vt:lpstr>
      <vt:lpstr>함수와 메소드를 동일하게 처리</vt:lpstr>
      <vt:lpstr>numpy.copy vs ndarray.copy</vt:lpstr>
      <vt:lpstr> ndarray</vt:lpstr>
      <vt:lpstr>ndarray 생성하기</vt:lpstr>
      <vt:lpstr>ndarray  데이터 변경</vt:lpstr>
      <vt:lpstr>Ndarray 생성 함수 이해하기</vt:lpstr>
      <vt:lpstr>ones</vt:lpstr>
      <vt:lpstr> ones함수 </vt:lpstr>
      <vt:lpstr> zeros </vt:lpstr>
      <vt:lpstr> zeros함수 </vt:lpstr>
      <vt:lpstr> zeros함수 : 원소를 튜플로 생성 </vt:lpstr>
      <vt:lpstr>empty</vt:lpstr>
      <vt:lpstr>numpy.empty 생성</vt:lpstr>
      <vt:lpstr> ones/zeros/empty likes </vt:lpstr>
      <vt:lpstr> ones,zeros,empty likes</vt:lpstr>
      <vt:lpstr> eye </vt:lpstr>
      <vt:lpstr>numpy.eye 생성 예시</vt:lpstr>
      <vt:lpstr> identity </vt:lpstr>
      <vt:lpstr>numpy.identity 생성함수</vt:lpstr>
      <vt:lpstr> linspace </vt:lpstr>
      <vt:lpstr>numpy.linspace 생성함수</vt:lpstr>
      <vt:lpstr>linspace : 최종값 포함 유무</vt:lpstr>
      <vt:lpstr>arange</vt:lpstr>
      <vt:lpstr>range와 numpy.arange 비교</vt:lpstr>
      <vt:lpstr>asarray</vt:lpstr>
      <vt:lpstr>asarray</vt:lpstr>
      <vt:lpstr>Numpy 검색/갱신 하기</vt:lpstr>
      <vt:lpstr>내부 원소 접근 방식</vt:lpstr>
      <vt:lpstr>__getitem__ 비교</vt:lpstr>
      <vt:lpstr>__setitem__ </vt:lpstr>
      <vt:lpstr>2차원 : 행과 열 접근</vt:lpstr>
      <vt:lpstr>배열 접근하기 : 행과 열구분</vt:lpstr>
      <vt:lpstr>배열 접근하기 : 행렬로 구분 </vt:lpstr>
      <vt:lpstr>배열 접근하기 : 값 </vt:lpstr>
      <vt:lpstr>배열 값 바꾸기 : Broadcasting</vt:lpstr>
      <vt:lpstr>N차원 배열 처리</vt:lpstr>
      <vt:lpstr>다차원 배열 :  열 조회/ 변경</vt:lpstr>
      <vt:lpstr>비교연산 처리</vt:lpstr>
      <vt:lpstr>ndarray 와 비교연산 처리</vt:lpstr>
      <vt:lpstr>1차원 배열 :  조회</vt:lpstr>
      <vt:lpstr>다차원 배열 :  조회</vt:lpstr>
      <vt:lpstr>다차원 배열 :  변경</vt:lpstr>
      <vt:lpstr>Numpy Fancy Indexing 이해하기</vt:lpstr>
      <vt:lpstr>원소추출</vt:lpstr>
      <vt:lpstr>행 검색</vt:lpstr>
      <vt:lpstr>순서쌍 처리후 원소만 추출</vt:lpstr>
      <vt:lpstr>배열추출</vt:lpstr>
      <vt:lpstr>행과 열로 구성된 배열 추출</vt:lpstr>
      <vt:lpstr>표현식 사용</vt:lpstr>
      <vt:lpstr>표현식 : 비교 연산</vt:lpstr>
      <vt:lpstr>표현식  : 산출 + 비교 연산</vt:lpstr>
      <vt:lpstr>메소드 사용</vt:lpstr>
      <vt:lpstr>Matrix class</vt:lpstr>
      <vt:lpstr>ndarray와 matrix 구분</vt:lpstr>
      <vt:lpstr>ndarray와 matrix 구분</vt:lpstr>
      <vt:lpstr>ndarray와 matrix 연산 비교</vt:lpstr>
      <vt:lpstr>Matrix 덧셈/뺄셈</vt:lpstr>
      <vt:lpstr>Matrix 덧셈/뺄셈</vt:lpstr>
      <vt:lpstr>Matrix 곱셈/나눗셈</vt:lpstr>
      <vt:lpstr>Matrix dot</vt:lpstr>
      <vt:lpstr>Matrix dot</vt:lpstr>
      <vt:lpstr>Dot 연산 : ndarray</vt:lpstr>
      <vt:lpstr>Dot 연산 : ndarray (4,3)*(3,1)</vt:lpstr>
      <vt:lpstr>Matrix타입 : 연산(*)은 dot연산</vt:lpstr>
      <vt:lpstr>Matrix 연산(*) : asmatrix</vt:lpstr>
      <vt:lpstr>2. Numpy Dtype class</vt:lpstr>
      <vt:lpstr>dtype class 이해하기</vt:lpstr>
      <vt:lpstr> 메모리 처리 방식</vt:lpstr>
      <vt:lpstr>Byte 메모리 저장방식</vt:lpstr>
      <vt:lpstr>Little-endian/big-endian</vt:lpstr>
      <vt:lpstr>not-relevant</vt:lpstr>
      <vt:lpstr>데이터 타입 이해하기</vt:lpstr>
      <vt:lpstr>array-protocol type string</vt:lpstr>
      <vt:lpstr>Ndarray 타입과 매칭 1</vt:lpstr>
      <vt:lpstr>Ndarray 타입과 매칭2</vt:lpstr>
      <vt:lpstr>bool-&gt; int, float-&gt;int로 전환</vt:lpstr>
      <vt:lpstr>Int/float/ bool_ 생성</vt:lpstr>
      <vt:lpstr>numpy.dtype </vt:lpstr>
      <vt:lpstr>numpy.dtype 생성자</vt:lpstr>
      <vt:lpstr>numpy.dtype 생성 예시 </vt:lpstr>
      <vt:lpstr>numpy.dtype 변수 </vt:lpstr>
      <vt:lpstr>dtype 변수 - 1 </vt:lpstr>
      <vt:lpstr>dtype 변수 - 2 </vt:lpstr>
      <vt:lpstr>dtype 변수 - 3 </vt:lpstr>
      <vt:lpstr>dtype 변수 - 4 </vt:lpstr>
      <vt:lpstr>dtype class 칼럼 이름 부여하기</vt:lpstr>
      <vt:lpstr> dtype 구조</vt:lpstr>
      <vt:lpstr> ndarray  내부 원소에 이름 부여</vt:lpstr>
      <vt:lpstr> dtype에 칼럼명 정의 : tuple</vt:lpstr>
      <vt:lpstr>dtype에 칼럼명 정의 : dict</vt:lpstr>
      <vt:lpstr>dtype에 칼럼명 정의 : 배열처리</vt:lpstr>
      <vt:lpstr>칼럼 필드명 변경</vt:lpstr>
      <vt:lpstr>칼럼명으로 접근/변경</vt:lpstr>
      <vt:lpstr>칼럼명 접근</vt:lpstr>
      <vt:lpstr>칼럼명 접근 : fancy</vt:lpstr>
      <vt:lpstr>칼럼명으로 변경</vt:lpstr>
      <vt:lpstr>Numpy axis 이해하기</vt:lpstr>
      <vt:lpstr> 배열 축 이해 : 2차원</vt:lpstr>
      <vt:lpstr>axis 이해하기 : 2차원</vt:lpstr>
      <vt:lpstr>배열 전치</vt:lpstr>
      <vt:lpstr> 배열 축 이해: 3차원</vt:lpstr>
      <vt:lpstr>axis 이해하기 : 3차원</vt:lpstr>
      <vt:lpstr>축변경 : transpose</vt:lpstr>
      <vt:lpstr>3. Numpy 함수</vt:lpstr>
      <vt:lpstr>Numpy  함수</vt:lpstr>
      <vt:lpstr>Inner/outer 함수 이해하기</vt:lpstr>
      <vt:lpstr>inner  계산 방식 </vt:lpstr>
      <vt:lpstr>Inner 예시</vt:lpstr>
      <vt:lpstr>outer </vt:lpstr>
      <vt:lpstr>outer 예시</vt:lpstr>
      <vt:lpstr>숫자처리 함수</vt:lpstr>
      <vt:lpstr>절대값/부호 처리</vt:lpstr>
      <vt:lpstr>지수와 로그</vt:lpstr>
      <vt:lpstr>거듭제곱/제곱근 </vt:lpstr>
      <vt:lpstr>절사/절상</vt:lpstr>
      <vt:lpstr>사칙연산</vt:lpstr>
      <vt:lpstr>Mod 연산</vt:lpstr>
      <vt:lpstr> 관계연산</vt:lpstr>
      <vt:lpstr> where 연산</vt:lpstr>
      <vt:lpstr>hypot 함수  </vt:lpstr>
      <vt:lpstr>집합 함수</vt:lpstr>
      <vt:lpstr>  unique/in1d</vt:lpstr>
      <vt:lpstr>  집합연산하기</vt:lpstr>
      <vt:lpstr>통계 함수</vt:lpstr>
      <vt:lpstr> 합/평균/분산/표준편차</vt:lpstr>
      <vt:lpstr>최대값/최소값</vt:lpstr>
      <vt:lpstr>Shape 조정 함수</vt:lpstr>
      <vt:lpstr>Flatten/ravel 메소드의 차이: </vt:lpstr>
      <vt:lpstr>Flatten/ravel 메소드: order </vt:lpstr>
      <vt:lpstr>reshape 함수</vt:lpstr>
      <vt:lpstr>concatenate 함수 : 1차원 </vt:lpstr>
      <vt:lpstr>concatenate 함수 : n차원 </vt:lpstr>
      <vt:lpstr>np.newaxis 변수</vt:lpstr>
      <vt:lpstr>tile</vt:lpstr>
      <vt:lpstr>Array_like를 ndarray로 변환</vt:lpstr>
      <vt:lpstr>row/column stack 함수 : 1</vt:lpstr>
      <vt:lpstr>row/column stack 함수 : 2</vt:lpstr>
      <vt:lpstr> nonzero 확인 함수 </vt:lpstr>
      <vt:lpstr>File 처리  함수</vt:lpstr>
      <vt:lpstr>save/load : 파일 처리</vt:lpstr>
      <vt:lpstr>numpy.random  array 생성하기</vt:lpstr>
      <vt:lpstr> 주요 생성 함수</vt:lpstr>
      <vt:lpstr> rand : uniform distribution</vt:lpstr>
      <vt:lpstr> randn : "standard normal"distribution </vt:lpstr>
      <vt:lpstr> randint</vt:lpstr>
      <vt:lpstr> random_sample</vt:lpstr>
      <vt:lpstr> ranf</vt:lpstr>
      <vt:lpstr> random</vt:lpstr>
      <vt:lpstr>Random generator</vt:lpstr>
      <vt:lpstr>RandomState : 생성</vt:lpstr>
      <vt:lpstr>RandomState :seed/get_state</vt:lpstr>
      <vt:lpstr> seed </vt:lpstr>
      <vt:lpstr>Distributions</vt:lpstr>
      <vt:lpstr>Binomial : 이항분포</vt:lpstr>
      <vt:lpstr>Uniform </vt:lpstr>
      <vt:lpstr>standard_normal </vt:lpstr>
      <vt:lpstr> 주요 순서처리 함수</vt:lpstr>
      <vt:lpstr> permutation</vt:lpstr>
      <vt:lpstr>choice : int</vt:lpstr>
      <vt:lpstr>choice : replace 속성 </vt:lpstr>
      <vt:lpstr>shuffle</vt:lpstr>
      <vt:lpstr>4. 선형대수 기초</vt:lpstr>
      <vt:lpstr>차원 이해</vt:lpstr>
      <vt:lpstr>차원이해</vt:lpstr>
      <vt:lpstr> 기하 차원</vt:lpstr>
      <vt:lpstr> tensor 차원</vt:lpstr>
      <vt:lpstr>Vector 이해</vt:lpstr>
      <vt:lpstr>벡터란 </vt:lpstr>
      <vt:lpstr>스칼라/벡터/행렬</vt:lpstr>
      <vt:lpstr> vector</vt:lpstr>
      <vt:lpstr>배열과 vertor 구분 </vt:lpstr>
      <vt:lpstr>스칼라/벡터/행렬 예시</vt:lpstr>
      <vt:lpstr>Vector 크기</vt:lpstr>
      <vt:lpstr>벡터 크기</vt:lpstr>
      <vt:lpstr> vector 크기</vt:lpstr>
      <vt:lpstr>Vector 크기 계산</vt:lpstr>
      <vt:lpstr>단위벡터</vt:lpstr>
      <vt:lpstr>단위벡터  정규화</vt:lpstr>
      <vt:lpstr>스칼라와 연산</vt:lpstr>
      <vt:lpstr>수치계산</vt:lpstr>
      <vt:lpstr>  multiply 함수 :곱셈</vt:lpstr>
      <vt:lpstr>벡터: +</vt:lpstr>
      <vt:lpstr>Vector 연산: +</vt:lpstr>
      <vt:lpstr>벡터 : -</vt:lpstr>
      <vt:lpstr>벡터: 스칼라곱</vt:lpstr>
      <vt:lpstr>벡터의 합</vt:lpstr>
      <vt:lpstr> vector의 합</vt:lpstr>
      <vt:lpstr>내적과 외적 비교 </vt:lpstr>
      <vt:lpstr>내적 vs 외적</vt:lpstr>
      <vt:lpstr>내적 산식</vt:lpstr>
      <vt:lpstr>내적 수학적 예시 : 2 차원</vt:lpstr>
      <vt:lpstr>3차원 내적 예시 1</vt:lpstr>
      <vt:lpstr>3차원 내적 예시 2</vt:lpstr>
      <vt:lpstr> 외적</vt:lpstr>
      <vt:lpstr> 외적 산식 : 2차원</vt:lpstr>
      <vt:lpstr> 외적 산식 : 3차원</vt:lpstr>
      <vt:lpstr> dot</vt:lpstr>
      <vt:lpstr> Scalar product</vt:lpstr>
      <vt:lpstr> vector dot 연산 </vt:lpstr>
      <vt:lpstr>내적(dot)</vt:lpstr>
      <vt:lpstr>cross</vt:lpstr>
      <vt:lpstr> Vector product</vt:lpstr>
      <vt:lpstr>vector 곱셈</vt:lpstr>
      <vt:lpstr>cross 연산 : 1차원</vt:lpstr>
      <vt:lpstr>외적 산식</vt:lpstr>
      <vt:lpstr>triple product</vt:lpstr>
      <vt:lpstr> triple product</vt:lpstr>
      <vt:lpstr>행렬  이해하기</vt:lpstr>
      <vt:lpstr>행렬이란</vt:lpstr>
      <vt:lpstr>행렬</vt:lpstr>
      <vt:lpstr>Diagonal matrix</vt:lpstr>
      <vt:lpstr>대각행렬 : diag</vt:lpstr>
      <vt:lpstr>Identity matrix</vt:lpstr>
      <vt:lpstr>항등행렬: identity</vt:lpstr>
      <vt:lpstr>Triangular matrix</vt:lpstr>
      <vt:lpstr>삼각행렬 : tril/triu</vt:lpstr>
      <vt:lpstr>행렬 산술연산</vt:lpstr>
      <vt:lpstr>행렬 산술연산</vt:lpstr>
      <vt:lpstr>행렬 산술연산 예시</vt:lpstr>
      <vt:lpstr>행렬 전치 : T</vt:lpstr>
      <vt:lpstr>dot 연산</vt:lpstr>
      <vt:lpstr>dot 처리 기준 1*p, p*1</vt:lpstr>
      <vt:lpstr>dot 처리 기준</vt:lpstr>
      <vt:lpstr>dot : 2차원</vt:lpstr>
      <vt:lpstr>dot vs inner 차이점(2차원이상)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대각행렬의 합</vt:lpstr>
      <vt:lpstr>Trace : 3차원 행렬</vt:lpstr>
      <vt:lpstr>행렬식과 역행렬 이해하기</vt:lpstr>
      <vt:lpstr>행렬식</vt:lpstr>
      <vt:lpstr>행렬식(det)</vt:lpstr>
      <vt:lpstr>행렬식(det) : 3차원</vt:lpstr>
      <vt:lpstr>minor determinant</vt:lpstr>
      <vt:lpstr>소행렬식 2차원</vt:lpstr>
      <vt:lpstr>소행렬식 3차원</vt:lpstr>
      <vt:lpstr>소행렬식 예시</vt:lpstr>
      <vt:lpstr>여인수 행렬</vt:lpstr>
      <vt:lpstr>여인수(cofactor)</vt:lpstr>
      <vt:lpstr>수반행렬(adj)  과 여인수행렬</vt:lpstr>
      <vt:lpstr>역행렬</vt:lpstr>
      <vt:lpstr>역행렬(inv) – 2차원</vt:lpstr>
      <vt:lpstr>역행렬(inv) – 3차원</vt:lpstr>
      <vt:lpstr>역행렬(inv) 예시</vt:lpstr>
      <vt:lpstr>tensor dot   이해하기</vt:lpstr>
      <vt:lpstr>tensordot</vt:lpstr>
      <vt:lpstr>tensordot</vt:lpstr>
      <vt:lpstr>tensordot</vt:lpstr>
      <vt:lpstr>tensordot: 예시 1</vt:lpstr>
      <vt:lpstr>tensordot: 예시 2</vt:lpstr>
      <vt:lpstr>5. Matplotlib</vt:lpstr>
      <vt:lpstr>MatPLOTLIB pyplot 기초</vt:lpstr>
      <vt:lpstr>데이터 시각화 </vt:lpstr>
      <vt:lpstr> 데이터 시각화</vt:lpstr>
      <vt:lpstr> jupyter 내에서 그래프 보기 </vt:lpstr>
      <vt:lpstr> inline 실행</vt:lpstr>
      <vt:lpstr>notebook 실행</vt:lpstr>
      <vt:lpstr>Seaborn 꾸미기 </vt:lpstr>
      <vt:lpstr>Seaborn 적용 꾸미기</vt:lpstr>
      <vt:lpstr>Seaborn install</vt:lpstr>
      <vt:lpstr>MatPLOTLIB.pyplot 좌표 이해하기</vt:lpstr>
      <vt:lpstr>좌표이해하기 </vt:lpstr>
      <vt:lpstr> 좌표</vt:lpstr>
      <vt:lpstr>좌표 기준 </vt:lpstr>
      <vt:lpstr> 좌표 기준</vt:lpstr>
      <vt:lpstr>MatPLOTLIB.pyplot figure 이해</vt:lpstr>
      <vt:lpstr>Figure 이해하기 </vt:lpstr>
      <vt:lpstr>Figure 객체 생성 및 파라미터</vt:lpstr>
      <vt:lpstr> figure 함수 실행 : plot </vt:lpstr>
      <vt:lpstr> figure 함수 실행 : add_subplot </vt:lpstr>
      <vt:lpstr> subplot로 여러 그래프 표시</vt:lpstr>
      <vt:lpstr>Subplot 파라미터 처리 :(1,2)</vt:lpstr>
      <vt:lpstr>subplot: 2행2열 중에 1개/2개</vt:lpstr>
      <vt:lpstr>Subplot 파라미터 처리 </vt:lpstr>
      <vt:lpstr>subplot: 2행2열 중에 1개/2개</vt:lpstr>
      <vt:lpstr> subplot : 2행 2열 중에 3개/4개 </vt:lpstr>
      <vt:lpstr> subplot : 행 통합</vt:lpstr>
      <vt:lpstr> subplot : 열 통합</vt:lpstr>
      <vt:lpstr> subplots로 여러 그래프 표시</vt:lpstr>
      <vt:lpstr> subplots </vt:lpstr>
      <vt:lpstr>MatPLOTLIB.pyplot Axes 이해</vt:lpstr>
      <vt:lpstr>Axes  </vt:lpstr>
      <vt:lpstr> Axes class란</vt:lpstr>
      <vt:lpstr> Figure 에서 Axes 만들기 </vt:lpstr>
      <vt:lpstr>Axes 객체 생성 : add_subplot</vt:lpstr>
      <vt:lpstr>Axes 객체 생성 : plt.subplot</vt:lpstr>
      <vt:lpstr>Axes 내부 꾸미기</vt:lpstr>
      <vt:lpstr>Axes로 타이틀 세팅</vt:lpstr>
      <vt:lpstr> Axes 내의 메소드 세팅</vt:lpstr>
      <vt:lpstr>Axes text 처리</vt:lpstr>
      <vt:lpstr>Axes 메소드 사용 </vt:lpstr>
      <vt:lpstr>Axes 메소드 사용: 결과 </vt:lpstr>
      <vt:lpstr>Subplot  처리 </vt:lpstr>
      <vt:lpstr>Subplot : (1,2)</vt:lpstr>
      <vt:lpstr>Subplot : (2,2)</vt:lpstr>
      <vt:lpstr> subplots_adjust : 간격 조정</vt:lpstr>
      <vt:lpstr>Subplots 함수(1행 2열) </vt:lpstr>
      <vt:lpstr>Subplots 함수</vt:lpstr>
      <vt:lpstr>2행2열 처리 및 간격 조절</vt:lpstr>
      <vt:lpstr>Axes.spines</vt:lpstr>
      <vt:lpstr>Axes spines 처리 전 좌표</vt:lpstr>
      <vt:lpstr>Axes spines 처리 후 좌표</vt:lpstr>
      <vt:lpstr>Spines : set_visible</vt:lpstr>
      <vt:lpstr>Spines : set_ticks_position</vt:lpstr>
      <vt:lpstr>MatPLOTLIB.pyplot.plot 함수 (선그래프)이해</vt:lpstr>
      <vt:lpstr>Plot 함수 </vt:lpstr>
      <vt:lpstr>Plot 함수 </vt:lpstr>
      <vt:lpstr> sin/cos 함수 그래프</vt:lpstr>
      <vt:lpstr> figure와 그래프 변경</vt:lpstr>
      <vt:lpstr>Line2D class </vt:lpstr>
      <vt:lpstr>Line2D </vt:lpstr>
      <vt:lpstr>Line2D 생성자 </vt:lpstr>
      <vt:lpstr>Figure 에 Line2D 연결  </vt:lpstr>
      <vt:lpstr>Figure/Line2D 관계</vt:lpstr>
      <vt:lpstr> figure 함수 실행 : plot </vt:lpstr>
      <vt:lpstr> Figure 객체 : 2 개 생성하기 1</vt:lpstr>
      <vt:lpstr> Figure/Line2D 관계 : 주석처리</vt:lpstr>
      <vt:lpstr> x축과 y축 값 넣기</vt:lpstr>
      <vt:lpstr> plot 함수 : x축과 y축 1</vt:lpstr>
      <vt:lpstr> plot 함수  결과 확인하기</vt:lpstr>
      <vt:lpstr>Plot 연속 호출 방식 </vt:lpstr>
      <vt:lpstr>plot 2 번 호출  </vt:lpstr>
      <vt:lpstr> cos/sin 함수 그래프 그리기</vt:lpstr>
      <vt:lpstr>Plot 내 파라미터 처리방식 </vt:lpstr>
      <vt:lpstr> Line2D : plot함수 내 여러값 세팅 </vt:lpstr>
      <vt:lpstr>Line2D: linestyle </vt:lpstr>
      <vt:lpstr>Line2D :  linestyle </vt:lpstr>
      <vt:lpstr> 두 리스트를 매칭 : 로직</vt:lpstr>
      <vt:lpstr> 두 리스트를 매칭 : 그래프</vt:lpstr>
      <vt:lpstr>Line2D : line color </vt:lpstr>
      <vt:lpstr>Line2D :  line color -&gt; 문자 </vt:lpstr>
      <vt:lpstr>Line2D :  line color defaults</vt:lpstr>
      <vt:lpstr>Line2D :  line color -&gt; grey </vt:lpstr>
      <vt:lpstr>Line2D :  line color -&gt; RGB </vt:lpstr>
      <vt:lpstr>Line2D : marker </vt:lpstr>
      <vt:lpstr>Line2D :  marker </vt:lpstr>
      <vt:lpstr> marker 처리 예시</vt:lpstr>
      <vt:lpstr> marker 없이 표시할 경우</vt:lpstr>
      <vt:lpstr>marker keyword  </vt:lpstr>
      <vt:lpstr>Line 색과 스타일 조합하기</vt:lpstr>
      <vt:lpstr> color와 style 조합 표시하기</vt:lpstr>
      <vt:lpstr> 여러 선에 색과 스타일 조합</vt:lpstr>
      <vt:lpstr> plot 함수 :marker 넣기 1</vt:lpstr>
      <vt:lpstr> plot 함수: marker 넣기 2</vt:lpstr>
      <vt:lpstr> plot 함수 :marker 여러 개 넣기 </vt:lpstr>
      <vt:lpstr> linewidth</vt:lpstr>
      <vt:lpstr> plot 함수 : linewidth</vt:lpstr>
      <vt:lpstr>Label 파라미터 처리</vt:lpstr>
      <vt:lpstr> plot 함수 : label</vt:lpstr>
      <vt:lpstr>setp 함수</vt:lpstr>
      <vt:lpstr> setp 함수로 Line2D 세팅하기</vt:lpstr>
      <vt:lpstr>MaTPLOTLIB  axis 꾸미기</vt:lpstr>
      <vt:lpstr> axis로 x,y축 조정 </vt:lpstr>
      <vt:lpstr> axis 함수  이해하기</vt:lpstr>
      <vt:lpstr> axis 함수  실행예시</vt:lpstr>
      <vt:lpstr>MaTPLOTLIB ticks 꾸미기</vt:lpstr>
      <vt:lpstr> ticks </vt:lpstr>
      <vt:lpstr> xticks 함수 : x축 넣기</vt:lpstr>
      <vt:lpstr> yticks 함수 : y축 넣기</vt:lpstr>
      <vt:lpstr> 좌표 축 범위 제한</vt:lpstr>
      <vt:lpstr> 좌표축 이동</vt:lpstr>
      <vt:lpstr> ticks 함수 : 축 넣기</vt:lpstr>
      <vt:lpstr>MaTPLOTLIB 개인화 처리</vt:lpstr>
      <vt:lpstr>limit</vt:lpstr>
      <vt:lpstr> lim 함수 : 축 넣기</vt:lpstr>
      <vt:lpstr>scale</vt:lpstr>
      <vt:lpstr> scale 함수 : 축 자동 변환 1</vt:lpstr>
      <vt:lpstr> scale 함수 : 축 자동 변환 2</vt:lpstr>
      <vt:lpstr>legend</vt:lpstr>
      <vt:lpstr>기본 </vt:lpstr>
      <vt:lpstr>범주 붙이기 </vt:lpstr>
      <vt:lpstr>2개 범주 </vt:lpstr>
      <vt:lpstr>Legend 위치 조정</vt:lpstr>
      <vt:lpstr>범주 위치 지정</vt:lpstr>
      <vt:lpstr>Plot과 legend 혼용</vt:lpstr>
      <vt:lpstr>plot(label) 이용 : 1</vt:lpstr>
      <vt:lpstr> plot(label) 이용 : 2</vt:lpstr>
      <vt:lpstr>Basic text commands</vt:lpstr>
      <vt:lpstr> Basic text commands</vt:lpstr>
      <vt:lpstr>Text 구조 이해하기 </vt:lpstr>
      <vt:lpstr>Text class</vt:lpstr>
      <vt:lpstr>Text : label 생성</vt:lpstr>
      <vt:lpstr>Label 처리</vt:lpstr>
      <vt:lpstr>Xlable/ylabel</vt:lpstr>
      <vt:lpstr> Text: label</vt:lpstr>
      <vt:lpstr> label 함수: font/color</vt:lpstr>
      <vt:lpstr> xlabel 함수 :  font/color </vt:lpstr>
      <vt:lpstr>Text 함수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 함수</vt:lpstr>
      <vt:lpstr> title 함수 :  제목 붙이기 </vt:lpstr>
      <vt:lpstr> title 함수 :  font/color 처리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MatPLOTLIB  scatter  함수</vt:lpstr>
      <vt:lpstr>점 그래프</vt:lpstr>
      <vt:lpstr> scatter 함수 : 분포점을 그리기</vt:lpstr>
      <vt:lpstr>모양과 색 바꾸기</vt:lpstr>
      <vt:lpstr> scatter 함수 : 모양과 색 입히기 </vt:lpstr>
      <vt:lpstr>MatPLOTLIB bar 함수</vt:lpstr>
      <vt:lpstr>막대 그래프</vt:lpstr>
      <vt:lpstr>bar함수 : 기본 </vt:lpstr>
      <vt:lpstr>Bar : label</vt:lpstr>
      <vt:lpstr> ylabel 함수 :  label 붙이기 </vt:lpstr>
      <vt:lpstr> xlabel 함수 :  label 붙이기 </vt:lpstr>
      <vt:lpstr>폭 조정하기</vt:lpstr>
      <vt:lpstr>bar함수 : 폭 늘리기 </vt:lpstr>
      <vt:lpstr>bar함수 : 폭 줄이기 </vt:lpstr>
      <vt:lpstr>다중 막대그래프</vt:lpstr>
      <vt:lpstr>bar함수 : 다중 막대그래프</vt:lpstr>
      <vt:lpstr>MatPLOTLIB barh 함수</vt:lpstr>
      <vt:lpstr>수평방향 막대 그래프</vt:lpstr>
      <vt:lpstr>barh함수 : 수평 막대그래프</vt:lpstr>
      <vt:lpstr>MatPLOTLIB Pie 함수</vt:lpstr>
      <vt:lpstr>원 그래프</vt:lpstr>
      <vt:lpstr> pie함수 : </vt:lpstr>
      <vt:lpstr>Label 조정</vt:lpstr>
      <vt:lpstr> pie함수 : labels 붙이기 </vt:lpstr>
      <vt:lpstr>MatPLOTLIB histo 함수</vt:lpstr>
      <vt:lpstr>히스토그램 그래프</vt:lpstr>
      <vt:lpstr> hist함수 : 기본</vt:lpstr>
      <vt:lpstr>범주 조정</vt:lpstr>
      <vt:lpstr> hist함수 : 범주 나누기 1 </vt:lpstr>
      <vt:lpstr> hist함수 : 범주 나누기 2 </vt:lpstr>
      <vt:lpstr>중첩 그리기</vt:lpstr>
      <vt:lpstr> hist함수 : 내부에 그리기</vt:lpstr>
      <vt:lpstr>파라미터 조정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boxplot함수</vt:lpstr>
      <vt:lpstr>box 그래프</vt:lpstr>
      <vt:lpstr> Axes.boxplot 메소드</vt:lpstr>
      <vt:lpstr> boxplot 함수</vt:lpstr>
      <vt:lpstr>Axes 객체 처리</vt:lpstr>
      <vt:lpstr> Axes.boxplot 메소드</vt:lpstr>
      <vt:lpstr>MatPLOTLIB image plot함수</vt:lpstr>
      <vt:lpstr>이미지 그래프</vt:lpstr>
      <vt:lpstr> isshow() 함수</vt:lpstr>
      <vt:lpstr> image.read 함수</vt:lpstr>
      <vt:lpstr> 이미지 처리시 좌표축 제거하기</vt:lpstr>
      <vt:lpstr>MatPLOTLIB logplot 함수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파일처리</vt:lpstr>
      <vt:lpstr>파일 처리 하기</vt:lpstr>
      <vt:lpstr> plot 함수 : file 읽고 처리</vt:lpstr>
      <vt:lpstr>결과를 PDF 처리하기</vt:lpstr>
      <vt:lpstr> savefig 함수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문용준</cp:lastModifiedBy>
  <cp:revision>1605</cp:revision>
  <cp:lastPrinted>2016-11-03T06:15:18Z</cp:lastPrinted>
  <dcterms:created xsi:type="dcterms:W3CDTF">2015-12-01T07:34:30Z</dcterms:created>
  <dcterms:modified xsi:type="dcterms:W3CDTF">2018-02-03T00:48:59Z</dcterms:modified>
</cp:coreProperties>
</file>